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9" r:id="rId2"/>
    <p:sldId id="273" r:id="rId3"/>
    <p:sldId id="274" r:id="rId4"/>
    <p:sldId id="290" r:id="rId5"/>
    <p:sldId id="276" r:id="rId6"/>
    <p:sldId id="278" r:id="rId7"/>
    <p:sldId id="277" r:id="rId8"/>
    <p:sldId id="279" r:id="rId9"/>
    <p:sldId id="287" r:id="rId10"/>
    <p:sldId id="280" r:id="rId11"/>
    <p:sldId id="264" r:id="rId12"/>
    <p:sldId id="282" r:id="rId13"/>
    <p:sldId id="258" r:id="rId14"/>
    <p:sldId id="281" r:id="rId15"/>
    <p:sldId id="288" r:id="rId16"/>
    <p:sldId id="283" r:id="rId17"/>
    <p:sldId id="263" r:id="rId18"/>
    <p:sldId id="284" r:id="rId19"/>
    <p:sldId id="260" r:id="rId20"/>
    <p:sldId id="285" r:id="rId21"/>
    <p:sldId id="269" r:id="rId22"/>
    <p:sldId id="291" r:id="rId23"/>
    <p:sldId id="286" r:id="rId24"/>
    <p:sldId id="289" r:id="rId25"/>
    <p:sldId id="266" r:id="rId26"/>
    <p:sldId id="26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1" autoAdjust="0"/>
    <p:restoredTop sz="94660"/>
  </p:normalViewPr>
  <p:slideViewPr>
    <p:cSldViewPr snapToGrid="0">
      <p:cViewPr varScale="1">
        <p:scale>
          <a:sx n="85" d="100"/>
          <a:sy n="85" d="100"/>
        </p:scale>
        <p:origin x="216" y="60"/>
      </p:cViewPr>
      <p:guideLst/>
    </p:cSldViewPr>
  </p:slideViewPr>
  <p:notesTextViewPr>
    <p:cViewPr>
      <p:scale>
        <a:sx n="1" d="1"/>
        <a:sy n="1" d="1"/>
      </p:scale>
      <p:origin x="0" y="0"/>
    </p:cViewPr>
  </p:notesTextViewPr>
  <p:sorterViewPr>
    <p:cViewPr>
      <p:scale>
        <a:sx n="100" d="100"/>
        <a:sy n="100" d="100"/>
      </p:scale>
      <p:origin x="0" y="-4194"/>
    </p:cViewPr>
  </p:sorterViewPr>
  <p:notesViewPr>
    <p:cSldViewPr snapToGrid="0">
      <p:cViewPr varScale="1">
        <p:scale>
          <a:sx n="64" d="100"/>
          <a:sy n="64" d="100"/>
        </p:scale>
        <p:origin x="2664"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90AD72-FE04-45AC-B8FC-7FB54AF152DA}" type="datetimeFigureOut">
              <a:rPr lang="en-US" smtClean="0"/>
              <a:t>4/13/2023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2D0CAC-FD82-4C69-8696-2B7DC5EA26A3}" type="slidenum">
              <a:rPr lang="en-US" smtClean="0"/>
              <a:t>‹#›</a:t>
            </a:fld>
            <a:endParaRPr lang="en-US"/>
          </a:p>
        </p:txBody>
      </p:sp>
    </p:spTree>
    <p:extLst>
      <p:ext uri="{BB962C8B-B14F-4D97-AF65-F5344CB8AC3E}">
        <p14:creationId xmlns:p14="http://schemas.microsoft.com/office/powerpoint/2010/main" val="35168980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I’ve had a lemon tree for almost 10 years. My daughter brough one home from the potting shed when she lived with us for a year. ‘ve gotten many lemons off of it and honestly didn’t know much about growing them.</a:t>
            </a:r>
          </a:p>
          <a:p>
            <a:endParaRPr lang="en-US" dirty="0"/>
          </a:p>
          <a:p>
            <a:r>
              <a:rPr lang="en-US" dirty="0"/>
              <a:t>A c </a:t>
            </a:r>
            <a:r>
              <a:rPr lang="en-US" dirty="0" err="1"/>
              <a:t>ouple</a:t>
            </a:r>
            <a:r>
              <a:rPr lang="en-US" dirty="0"/>
              <a:t> years ago during the pandemic I ended up in the Emergency room with blood pressure through the roof. I decided I needed to do something calm and boring and started reading about growing citrus. It brought my blood pressure down quite nicely.</a:t>
            </a:r>
          </a:p>
          <a:p>
            <a:endParaRPr lang="en-US" dirty="0"/>
          </a:p>
          <a:p>
            <a:r>
              <a:rPr lang="en-US" dirty="0"/>
              <a:t>I believe that when we teach others that is when we really learn about something. I found out I’ve done many things wrong. So the good news is that Citrus are quite forgiving of our ignorance.. </a:t>
            </a:r>
          </a:p>
          <a:p>
            <a:endParaRPr lang="en-US" dirty="0"/>
          </a:p>
          <a:p>
            <a:r>
              <a:rPr lang="en-US" dirty="0"/>
              <a:t>Lets look at what it takes.</a:t>
            </a:r>
          </a:p>
        </p:txBody>
      </p:sp>
      <p:sp>
        <p:nvSpPr>
          <p:cNvPr id="4" name="Slide Number Placeholder 3"/>
          <p:cNvSpPr>
            <a:spLocks noGrp="1"/>
          </p:cNvSpPr>
          <p:nvPr>
            <p:ph type="sldNum" sz="quarter" idx="5"/>
          </p:nvPr>
        </p:nvSpPr>
        <p:spPr/>
        <p:txBody>
          <a:bodyPr/>
          <a:lstStyle/>
          <a:p>
            <a:fld id="{7F2D0CAC-FD82-4C69-8696-2B7DC5EA26A3}" type="slidenum">
              <a:rPr lang="en-US" smtClean="0"/>
              <a:t>1</a:t>
            </a:fld>
            <a:endParaRPr lang="en-US"/>
          </a:p>
        </p:txBody>
      </p:sp>
    </p:spTree>
    <p:extLst>
      <p:ext uri="{BB962C8B-B14F-4D97-AF65-F5344CB8AC3E}">
        <p14:creationId xmlns:p14="http://schemas.microsoft.com/office/powerpoint/2010/main" val="1317215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2D0CAC-FD82-4C69-8696-2B7DC5EA26A3}" type="slidenum">
              <a:rPr lang="en-US" smtClean="0"/>
              <a:t>11</a:t>
            </a:fld>
            <a:endParaRPr lang="en-US"/>
          </a:p>
        </p:txBody>
      </p:sp>
    </p:spTree>
    <p:extLst>
      <p:ext uri="{BB962C8B-B14F-4D97-AF65-F5344CB8AC3E}">
        <p14:creationId xmlns:p14="http://schemas.microsoft.com/office/powerpoint/2010/main" val="28882416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Citrus enjoys temperatures between 50 and 85 degrees Fahrenheit, with temperatures around 65 being ideal. During warm weather your citrus will do best outdoors. Avoid windy locations or anywhere your plant might be subject to standing water.</a:t>
            </a:r>
          </a:p>
          <a:p>
            <a:r>
              <a:rPr lang="en-US" dirty="0"/>
              <a:t>When the weather turns colder, bring your citrus plant inside. First, move it to a shaded area outdoors, then onto a porch, and then indoors. By gradually acclimating it to less sun, you reduce the chance of adverse effects from the change in conditions from outdoors to in. This same process should be followed in reverse when moving your plant from inside to out in summer to avoid sunburn damage to the foliage.</a:t>
            </a:r>
          </a:p>
          <a:p>
            <a:r>
              <a:rPr lang="en-US" dirty="0"/>
              <a:t>Your citrus plant needs plenty of bright light, around 8 to 12 hours daily of sunlight or sunlight supplemented with grow lights.</a:t>
            </a:r>
          </a:p>
          <a:p>
            <a:r>
              <a:rPr lang="en-US" dirty="0"/>
              <a:t>Thoroughly water your citrus plant once or twice a week when the first inch or so below the soil's surface feels dry. Citrus prefers moist, but not wet, soil. Never allow the pot to sit in water or dry out completely.</a:t>
            </a:r>
          </a:p>
          <a:p>
            <a:endParaRPr lang="en-US" dirty="0"/>
          </a:p>
        </p:txBody>
      </p:sp>
      <p:sp>
        <p:nvSpPr>
          <p:cNvPr id="4" name="Slide Number Placeholder 3"/>
          <p:cNvSpPr>
            <a:spLocks noGrp="1"/>
          </p:cNvSpPr>
          <p:nvPr>
            <p:ph type="sldNum" sz="quarter" idx="5"/>
          </p:nvPr>
        </p:nvSpPr>
        <p:spPr/>
        <p:txBody>
          <a:bodyPr/>
          <a:lstStyle/>
          <a:p>
            <a:fld id="{7F2D0CAC-FD82-4C69-8696-2B7DC5EA26A3}" type="slidenum">
              <a:rPr lang="en-US" smtClean="0"/>
              <a:t>13</a:t>
            </a:fld>
            <a:endParaRPr lang="en-US"/>
          </a:p>
        </p:txBody>
      </p:sp>
    </p:spTree>
    <p:extLst>
      <p:ext uri="{BB962C8B-B14F-4D97-AF65-F5344CB8AC3E}">
        <p14:creationId xmlns:p14="http://schemas.microsoft.com/office/powerpoint/2010/main" val="8204023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2D0CAC-FD82-4C69-8696-2B7DC5EA26A3}" type="slidenum">
              <a:rPr lang="en-US" smtClean="0"/>
              <a:t>17</a:t>
            </a:fld>
            <a:endParaRPr lang="en-US"/>
          </a:p>
        </p:txBody>
      </p:sp>
    </p:spTree>
    <p:extLst>
      <p:ext uri="{BB962C8B-B14F-4D97-AF65-F5344CB8AC3E}">
        <p14:creationId xmlns:p14="http://schemas.microsoft.com/office/powerpoint/2010/main" val="1107987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spring and summer feed your plant about once a month with a fertilizer that's high in nitrogen. Fertilizers specifically formulated for citrus trees are commercially available. Be sure to follow directions on the package.</a:t>
            </a:r>
          </a:p>
          <a:p>
            <a:r>
              <a:rPr lang="en-US" dirty="0"/>
              <a:t>Indoors, dry air can be a problem. To increase humidity, group other houseplants nearby. You also can fill a tray of small stones with water and place the pot on top of it, being careful the water doesn't reach the bottom of the pot. Ideally, you might consider investing in an ultrasonic humidifier that will help humidify the entire room.</a:t>
            </a:r>
          </a:p>
          <a:p>
            <a:r>
              <a:rPr lang="en-US" dirty="0"/>
              <a:t>Repot every few years. Choose a pot deeper than it is wide and that has several drainage holes. You'll want to use a light potting mix that will drain well. Avoid additives that retain moisture.</a:t>
            </a:r>
          </a:p>
          <a:p>
            <a:r>
              <a:rPr lang="en-US" dirty="0"/>
              <a:t>Although you can buy citrus potting mixes, any well-drained commercial potting pot mix can be satisfactory. Be sure the graft union (where the citrus plant is joined to the dwarfing rootstock) is above the soil line when repotting. Water the potting mix thoroughly after repotting.</a:t>
            </a:r>
          </a:p>
          <a:p>
            <a:r>
              <a:rPr lang="en-US" dirty="0"/>
              <a:t>Container-grown citrus is likely to bloom in spring, though buds can appear year-round, even when fruit is already ripening on the plant. You won't need another citrus plant to cross pollinate to produce fruit, but you will need to give the flowers a little assistance. You can gently shake the plant to encourage pollination. Using a cotton swab to pollinate the flowers also works well. </a:t>
            </a:r>
          </a:p>
          <a:p>
            <a:r>
              <a:rPr lang="en-US" dirty="0"/>
              <a:t>Soon after, tiny, green fruit should appear. Don't be discouraged if some drop. There may have been more flowers pollinated than the plant can support, or it may be stressed due to moving from one location to another or too much or too little water.  </a:t>
            </a:r>
          </a:p>
          <a:p>
            <a:r>
              <a:rPr lang="en-US" dirty="0"/>
              <a:t>Fruit typically matures in 6 to 9 months although some, such as oranges, take up to a year. Once the fruit has ripened, it can remain on the citrus plant for some time before picking.</a:t>
            </a:r>
          </a:p>
          <a:p>
            <a:r>
              <a:rPr lang="en-US" dirty="0"/>
              <a:t> </a:t>
            </a:r>
          </a:p>
          <a:p>
            <a:endParaRPr lang="en-US" dirty="0"/>
          </a:p>
        </p:txBody>
      </p:sp>
      <p:sp>
        <p:nvSpPr>
          <p:cNvPr id="4" name="Slide Number Placeholder 3"/>
          <p:cNvSpPr>
            <a:spLocks noGrp="1"/>
          </p:cNvSpPr>
          <p:nvPr>
            <p:ph type="sldNum" sz="quarter" idx="5"/>
          </p:nvPr>
        </p:nvSpPr>
        <p:spPr/>
        <p:txBody>
          <a:bodyPr/>
          <a:lstStyle/>
          <a:p>
            <a:fld id="{7F2D0CAC-FD82-4C69-8696-2B7DC5EA26A3}" type="slidenum">
              <a:rPr lang="en-US" smtClean="0"/>
              <a:t>19</a:t>
            </a:fld>
            <a:endParaRPr lang="en-US"/>
          </a:p>
        </p:txBody>
      </p:sp>
    </p:spTree>
    <p:extLst>
      <p:ext uri="{BB962C8B-B14F-4D97-AF65-F5344CB8AC3E}">
        <p14:creationId xmlns:p14="http://schemas.microsoft.com/office/powerpoint/2010/main" val="29332838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2D0CAC-FD82-4C69-8696-2B7DC5EA26A3}" type="slidenum">
              <a:rPr lang="en-US" smtClean="0"/>
              <a:t>21</a:t>
            </a:fld>
            <a:endParaRPr lang="en-US"/>
          </a:p>
        </p:txBody>
      </p:sp>
    </p:spTree>
    <p:extLst>
      <p:ext uri="{BB962C8B-B14F-4D97-AF65-F5344CB8AC3E}">
        <p14:creationId xmlns:p14="http://schemas.microsoft.com/office/powerpoint/2010/main" val="11446683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2D0CAC-FD82-4C69-8696-2B7DC5EA26A3}" type="slidenum">
              <a:rPr lang="en-US" smtClean="0"/>
              <a:t>25</a:t>
            </a:fld>
            <a:endParaRPr lang="en-US"/>
          </a:p>
        </p:txBody>
      </p:sp>
    </p:spTree>
    <p:extLst>
      <p:ext uri="{BB962C8B-B14F-4D97-AF65-F5344CB8AC3E}">
        <p14:creationId xmlns:p14="http://schemas.microsoft.com/office/powerpoint/2010/main" val="33362340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2D0CAC-FD82-4C69-8696-2B7DC5EA26A3}" type="slidenum">
              <a:rPr lang="en-US" smtClean="0"/>
              <a:t>26</a:t>
            </a:fld>
            <a:endParaRPr lang="en-US"/>
          </a:p>
        </p:txBody>
      </p:sp>
    </p:spTree>
    <p:extLst>
      <p:ext uri="{BB962C8B-B14F-4D97-AF65-F5344CB8AC3E}">
        <p14:creationId xmlns:p14="http://schemas.microsoft.com/office/powerpoint/2010/main" val="238091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2D0CAC-FD82-4C69-8696-2B7DC5EA26A3}" type="slidenum">
              <a:rPr lang="en-US" smtClean="0"/>
              <a:t>2</a:t>
            </a:fld>
            <a:endParaRPr lang="en-US"/>
          </a:p>
        </p:txBody>
      </p:sp>
    </p:spTree>
    <p:extLst>
      <p:ext uri="{BB962C8B-B14F-4D97-AF65-F5344CB8AC3E}">
        <p14:creationId xmlns:p14="http://schemas.microsoft.com/office/powerpoint/2010/main" val="4284492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2D0CAC-FD82-4C69-8696-2B7DC5EA26A3}" type="slidenum">
              <a:rPr lang="en-US" smtClean="0"/>
              <a:t>3</a:t>
            </a:fld>
            <a:endParaRPr lang="en-US"/>
          </a:p>
        </p:txBody>
      </p:sp>
    </p:spTree>
    <p:extLst>
      <p:ext uri="{BB962C8B-B14F-4D97-AF65-F5344CB8AC3E}">
        <p14:creationId xmlns:p14="http://schemas.microsoft.com/office/powerpoint/2010/main" val="1768132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three varieties that can produce fruit indoors as well.</a:t>
            </a:r>
          </a:p>
        </p:txBody>
      </p:sp>
      <p:sp>
        <p:nvSpPr>
          <p:cNvPr id="4" name="Slide Number Placeholder 3"/>
          <p:cNvSpPr>
            <a:spLocks noGrp="1"/>
          </p:cNvSpPr>
          <p:nvPr>
            <p:ph type="sldNum" sz="quarter" idx="5"/>
          </p:nvPr>
        </p:nvSpPr>
        <p:spPr/>
        <p:txBody>
          <a:bodyPr/>
          <a:lstStyle/>
          <a:p>
            <a:fld id="{7F2D0CAC-FD82-4C69-8696-2B7DC5EA26A3}" type="slidenum">
              <a:rPr lang="en-US" smtClean="0"/>
              <a:t>5</a:t>
            </a:fld>
            <a:endParaRPr lang="en-US"/>
          </a:p>
        </p:txBody>
      </p:sp>
    </p:spTree>
    <p:extLst>
      <p:ext uri="{BB962C8B-B14F-4D97-AF65-F5344CB8AC3E}">
        <p14:creationId xmlns:p14="http://schemas.microsoft.com/office/powerpoint/2010/main" val="16175883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varieties of citrus can be grown indoors</a:t>
            </a:r>
          </a:p>
        </p:txBody>
      </p:sp>
      <p:sp>
        <p:nvSpPr>
          <p:cNvPr id="4" name="Slide Number Placeholder 3"/>
          <p:cNvSpPr>
            <a:spLocks noGrp="1"/>
          </p:cNvSpPr>
          <p:nvPr>
            <p:ph type="sldNum" sz="quarter" idx="5"/>
          </p:nvPr>
        </p:nvSpPr>
        <p:spPr/>
        <p:txBody>
          <a:bodyPr/>
          <a:lstStyle/>
          <a:p>
            <a:fld id="{7F2D0CAC-FD82-4C69-8696-2B7DC5EA26A3}" type="slidenum">
              <a:rPr lang="en-US" smtClean="0"/>
              <a:t>6</a:t>
            </a:fld>
            <a:endParaRPr lang="en-US"/>
          </a:p>
        </p:txBody>
      </p:sp>
    </p:spTree>
    <p:extLst>
      <p:ext uri="{BB962C8B-B14F-4D97-AF65-F5344CB8AC3E}">
        <p14:creationId xmlns:p14="http://schemas.microsoft.com/office/powerpoint/2010/main" val="14078464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You’ll want a pot that is deeper than it is wide. If you start out with a very small tree when you repot go about 4 inches larger.  Sometimes if a pot is too large people can have trouble with it blooming.</a:t>
            </a:r>
          </a:p>
        </p:txBody>
      </p:sp>
      <p:sp>
        <p:nvSpPr>
          <p:cNvPr id="4" name="Slide Number Placeholder 3"/>
          <p:cNvSpPr>
            <a:spLocks noGrp="1"/>
          </p:cNvSpPr>
          <p:nvPr>
            <p:ph type="sldNum" sz="quarter" idx="5"/>
          </p:nvPr>
        </p:nvSpPr>
        <p:spPr/>
        <p:txBody>
          <a:bodyPr/>
          <a:lstStyle/>
          <a:p>
            <a:fld id="{7F2D0CAC-FD82-4C69-8696-2B7DC5EA26A3}" type="slidenum">
              <a:rPr lang="en-US" smtClean="0"/>
              <a:t>7</a:t>
            </a:fld>
            <a:endParaRPr lang="en-US"/>
          </a:p>
        </p:txBody>
      </p:sp>
    </p:spTree>
    <p:extLst>
      <p:ext uri="{BB962C8B-B14F-4D97-AF65-F5344CB8AC3E}">
        <p14:creationId xmlns:p14="http://schemas.microsoft.com/office/powerpoint/2010/main" val="24921952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2D0CAC-FD82-4C69-8696-2B7DC5EA26A3}" type="slidenum">
              <a:rPr lang="en-US" smtClean="0"/>
              <a:t>8</a:t>
            </a:fld>
            <a:endParaRPr lang="en-US"/>
          </a:p>
        </p:txBody>
      </p:sp>
    </p:spTree>
    <p:extLst>
      <p:ext uri="{BB962C8B-B14F-4D97-AF65-F5344CB8AC3E}">
        <p14:creationId xmlns:p14="http://schemas.microsoft.com/office/powerpoint/2010/main" val="16963030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At lower pH values, trees can suffer from aluminum and other heavy metal ion toxicity as well as restricted P availability. At pH values above 7.5, nutrient availability, in particular of phosphorus and micronutrients, can be reduced, even though high total amounts of these elements may be present in the soil.</a:t>
            </a:r>
          </a:p>
        </p:txBody>
      </p:sp>
      <p:sp>
        <p:nvSpPr>
          <p:cNvPr id="4" name="Slide Number Placeholder 3"/>
          <p:cNvSpPr>
            <a:spLocks noGrp="1"/>
          </p:cNvSpPr>
          <p:nvPr>
            <p:ph type="sldNum" sz="quarter" idx="5"/>
          </p:nvPr>
        </p:nvSpPr>
        <p:spPr/>
        <p:txBody>
          <a:bodyPr/>
          <a:lstStyle/>
          <a:p>
            <a:fld id="{7F2D0CAC-FD82-4C69-8696-2B7DC5EA26A3}" type="slidenum">
              <a:rPr lang="en-US" smtClean="0"/>
              <a:t>9</a:t>
            </a:fld>
            <a:endParaRPr lang="en-US"/>
          </a:p>
        </p:txBody>
      </p:sp>
    </p:spTree>
    <p:extLst>
      <p:ext uri="{BB962C8B-B14F-4D97-AF65-F5344CB8AC3E}">
        <p14:creationId xmlns:p14="http://schemas.microsoft.com/office/powerpoint/2010/main" val="9967498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2D0CAC-FD82-4C69-8696-2B7DC5EA26A3}" type="slidenum">
              <a:rPr lang="en-US" smtClean="0"/>
              <a:t>10</a:t>
            </a:fld>
            <a:endParaRPr lang="en-US"/>
          </a:p>
        </p:txBody>
      </p:sp>
    </p:spTree>
    <p:extLst>
      <p:ext uri="{BB962C8B-B14F-4D97-AF65-F5344CB8AC3E}">
        <p14:creationId xmlns:p14="http://schemas.microsoft.com/office/powerpoint/2010/main" val="33132203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CA7D1-ED90-4DED-82CD-0402F2B8EB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6EB99CB-F556-4407-AC3B-4E299EDF76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804939-C749-45A6-A8CD-6654530F609D}"/>
              </a:ext>
            </a:extLst>
          </p:cNvPr>
          <p:cNvSpPr>
            <a:spLocks noGrp="1"/>
          </p:cNvSpPr>
          <p:nvPr>
            <p:ph type="dt" sz="half" idx="10"/>
          </p:nvPr>
        </p:nvSpPr>
        <p:spPr/>
        <p:txBody>
          <a:bodyPr/>
          <a:lstStyle/>
          <a:p>
            <a:fld id="{A612FB27-DBC1-40F6-AA7D-DC011A17433B}" type="datetimeFigureOut">
              <a:rPr lang="en-US" smtClean="0"/>
              <a:t>4/13/2023</a:t>
            </a:fld>
            <a:endParaRPr lang="en-US"/>
          </a:p>
        </p:txBody>
      </p:sp>
      <p:sp>
        <p:nvSpPr>
          <p:cNvPr id="5" name="Footer Placeholder 4">
            <a:extLst>
              <a:ext uri="{FF2B5EF4-FFF2-40B4-BE49-F238E27FC236}">
                <a16:creationId xmlns:a16="http://schemas.microsoft.com/office/drawing/2014/main" id="{E8CECE25-371E-491F-9D1B-B84DE8691E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C80E2E-0B08-46E6-A086-763B198A65A5}"/>
              </a:ext>
            </a:extLst>
          </p:cNvPr>
          <p:cNvSpPr>
            <a:spLocks noGrp="1"/>
          </p:cNvSpPr>
          <p:nvPr>
            <p:ph type="sldNum" sz="quarter" idx="12"/>
          </p:nvPr>
        </p:nvSpPr>
        <p:spPr/>
        <p:txBody>
          <a:bodyPr/>
          <a:lstStyle/>
          <a:p>
            <a:fld id="{DED11180-AE5D-4BBF-9E2D-750F6B3D4F50}" type="slidenum">
              <a:rPr lang="en-US" smtClean="0"/>
              <a:t>‹#›</a:t>
            </a:fld>
            <a:endParaRPr lang="en-US"/>
          </a:p>
        </p:txBody>
      </p:sp>
    </p:spTree>
    <p:extLst>
      <p:ext uri="{BB962C8B-B14F-4D97-AF65-F5344CB8AC3E}">
        <p14:creationId xmlns:p14="http://schemas.microsoft.com/office/powerpoint/2010/main" val="3939897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BF386-28E6-4AA3-8A65-8311EE12D6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ECBF2F-81D7-4D53-A51D-243E3A6FFF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1B9DA6-5F3E-4B2D-B8CC-A220D2C79EA7}"/>
              </a:ext>
            </a:extLst>
          </p:cNvPr>
          <p:cNvSpPr>
            <a:spLocks noGrp="1"/>
          </p:cNvSpPr>
          <p:nvPr>
            <p:ph type="dt" sz="half" idx="10"/>
          </p:nvPr>
        </p:nvSpPr>
        <p:spPr/>
        <p:txBody>
          <a:bodyPr/>
          <a:lstStyle/>
          <a:p>
            <a:fld id="{A612FB27-DBC1-40F6-AA7D-DC011A17433B}" type="datetimeFigureOut">
              <a:rPr lang="en-US" smtClean="0"/>
              <a:t>4/13/2023</a:t>
            </a:fld>
            <a:endParaRPr lang="en-US"/>
          </a:p>
        </p:txBody>
      </p:sp>
      <p:sp>
        <p:nvSpPr>
          <p:cNvPr id="5" name="Footer Placeholder 4">
            <a:extLst>
              <a:ext uri="{FF2B5EF4-FFF2-40B4-BE49-F238E27FC236}">
                <a16:creationId xmlns:a16="http://schemas.microsoft.com/office/drawing/2014/main" id="{DD72DA39-39FC-4EFB-AE68-CA503F0081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6C579E-4FDB-40BB-A76D-5F866EF03D91}"/>
              </a:ext>
            </a:extLst>
          </p:cNvPr>
          <p:cNvSpPr>
            <a:spLocks noGrp="1"/>
          </p:cNvSpPr>
          <p:nvPr>
            <p:ph type="sldNum" sz="quarter" idx="12"/>
          </p:nvPr>
        </p:nvSpPr>
        <p:spPr/>
        <p:txBody>
          <a:bodyPr/>
          <a:lstStyle/>
          <a:p>
            <a:fld id="{DED11180-AE5D-4BBF-9E2D-750F6B3D4F50}" type="slidenum">
              <a:rPr lang="en-US" smtClean="0"/>
              <a:t>‹#›</a:t>
            </a:fld>
            <a:endParaRPr lang="en-US"/>
          </a:p>
        </p:txBody>
      </p:sp>
    </p:spTree>
    <p:extLst>
      <p:ext uri="{BB962C8B-B14F-4D97-AF65-F5344CB8AC3E}">
        <p14:creationId xmlns:p14="http://schemas.microsoft.com/office/powerpoint/2010/main" val="31715384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0E858C-4264-406A-BD69-84E820D6F6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F606ABF-17FC-4B3B-80AF-0B0191CC340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4AFFAF-B717-423D-B4DA-A87C3CF0D2A6}"/>
              </a:ext>
            </a:extLst>
          </p:cNvPr>
          <p:cNvSpPr>
            <a:spLocks noGrp="1"/>
          </p:cNvSpPr>
          <p:nvPr>
            <p:ph type="dt" sz="half" idx="10"/>
          </p:nvPr>
        </p:nvSpPr>
        <p:spPr/>
        <p:txBody>
          <a:bodyPr/>
          <a:lstStyle/>
          <a:p>
            <a:fld id="{A612FB27-DBC1-40F6-AA7D-DC011A17433B}" type="datetimeFigureOut">
              <a:rPr lang="en-US" smtClean="0"/>
              <a:t>4/13/2023</a:t>
            </a:fld>
            <a:endParaRPr lang="en-US"/>
          </a:p>
        </p:txBody>
      </p:sp>
      <p:sp>
        <p:nvSpPr>
          <p:cNvPr id="5" name="Footer Placeholder 4">
            <a:extLst>
              <a:ext uri="{FF2B5EF4-FFF2-40B4-BE49-F238E27FC236}">
                <a16:creationId xmlns:a16="http://schemas.microsoft.com/office/drawing/2014/main" id="{9B07D910-F982-420C-946E-B7DC173C18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E31210-3A7D-483C-AAF3-45541E13B87F}"/>
              </a:ext>
            </a:extLst>
          </p:cNvPr>
          <p:cNvSpPr>
            <a:spLocks noGrp="1"/>
          </p:cNvSpPr>
          <p:nvPr>
            <p:ph type="sldNum" sz="quarter" idx="12"/>
          </p:nvPr>
        </p:nvSpPr>
        <p:spPr/>
        <p:txBody>
          <a:bodyPr/>
          <a:lstStyle/>
          <a:p>
            <a:fld id="{DED11180-AE5D-4BBF-9E2D-750F6B3D4F50}" type="slidenum">
              <a:rPr lang="en-US" smtClean="0"/>
              <a:t>‹#›</a:t>
            </a:fld>
            <a:endParaRPr lang="en-US"/>
          </a:p>
        </p:txBody>
      </p:sp>
    </p:spTree>
    <p:extLst>
      <p:ext uri="{BB962C8B-B14F-4D97-AF65-F5344CB8AC3E}">
        <p14:creationId xmlns:p14="http://schemas.microsoft.com/office/powerpoint/2010/main" val="927640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7F4D5-C760-4C39-B670-A87BE9FD31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C31E1D-7D41-419A-B82B-3F7C007F77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BE85D7-185B-4F94-A75A-AD8274FFCADF}"/>
              </a:ext>
            </a:extLst>
          </p:cNvPr>
          <p:cNvSpPr>
            <a:spLocks noGrp="1"/>
          </p:cNvSpPr>
          <p:nvPr>
            <p:ph type="dt" sz="half" idx="10"/>
          </p:nvPr>
        </p:nvSpPr>
        <p:spPr/>
        <p:txBody>
          <a:bodyPr/>
          <a:lstStyle/>
          <a:p>
            <a:fld id="{A612FB27-DBC1-40F6-AA7D-DC011A17433B}" type="datetimeFigureOut">
              <a:rPr lang="en-US" smtClean="0"/>
              <a:t>4/13/2023</a:t>
            </a:fld>
            <a:endParaRPr lang="en-US"/>
          </a:p>
        </p:txBody>
      </p:sp>
      <p:sp>
        <p:nvSpPr>
          <p:cNvPr id="5" name="Footer Placeholder 4">
            <a:extLst>
              <a:ext uri="{FF2B5EF4-FFF2-40B4-BE49-F238E27FC236}">
                <a16:creationId xmlns:a16="http://schemas.microsoft.com/office/drawing/2014/main" id="{63559F39-D0FA-43F1-AD89-E3D7141A88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E730A1-E482-4156-A480-9B88DF42ADD9}"/>
              </a:ext>
            </a:extLst>
          </p:cNvPr>
          <p:cNvSpPr>
            <a:spLocks noGrp="1"/>
          </p:cNvSpPr>
          <p:nvPr>
            <p:ph type="sldNum" sz="quarter" idx="12"/>
          </p:nvPr>
        </p:nvSpPr>
        <p:spPr/>
        <p:txBody>
          <a:bodyPr/>
          <a:lstStyle/>
          <a:p>
            <a:fld id="{DED11180-AE5D-4BBF-9E2D-750F6B3D4F50}" type="slidenum">
              <a:rPr lang="en-US" smtClean="0"/>
              <a:t>‹#›</a:t>
            </a:fld>
            <a:endParaRPr lang="en-US"/>
          </a:p>
        </p:txBody>
      </p:sp>
    </p:spTree>
    <p:extLst>
      <p:ext uri="{BB962C8B-B14F-4D97-AF65-F5344CB8AC3E}">
        <p14:creationId xmlns:p14="http://schemas.microsoft.com/office/powerpoint/2010/main" val="2296116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C4CC1-7F74-40A1-AE8E-833859887F6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145219A-D842-41A5-8CA1-2667DB9B9A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F3038BF-615D-4ADD-AEE2-BD568A93F207}"/>
              </a:ext>
            </a:extLst>
          </p:cNvPr>
          <p:cNvSpPr>
            <a:spLocks noGrp="1"/>
          </p:cNvSpPr>
          <p:nvPr>
            <p:ph type="dt" sz="half" idx="10"/>
          </p:nvPr>
        </p:nvSpPr>
        <p:spPr/>
        <p:txBody>
          <a:bodyPr/>
          <a:lstStyle/>
          <a:p>
            <a:fld id="{A612FB27-DBC1-40F6-AA7D-DC011A17433B}" type="datetimeFigureOut">
              <a:rPr lang="en-US" smtClean="0"/>
              <a:t>4/13/2023</a:t>
            </a:fld>
            <a:endParaRPr lang="en-US"/>
          </a:p>
        </p:txBody>
      </p:sp>
      <p:sp>
        <p:nvSpPr>
          <p:cNvPr id="5" name="Footer Placeholder 4">
            <a:extLst>
              <a:ext uri="{FF2B5EF4-FFF2-40B4-BE49-F238E27FC236}">
                <a16:creationId xmlns:a16="http://schemas.microsoft.com/office/drawing/2014/main" id="{5B56438F-AF49-48DF-A1AF-F778C3008F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8CAF7B-853C-4CC4-901F-C1C82C3FC5C7}"/>
              </a:ext>
            </a:extLst>
          </p:cNvPr>
          <p:cNvSpPr>
            <a:spLocks noGrp="1"/>
          </p:cNvSpPr>
          <p:nvPr>
            <p:ph type="sldNum" sz="quarter" idx="12"/>
          </p:nvPr>
        </p:nvSpPr>
        <p:spPr/>
        <p:txBody>
          <a:bodyPr/>
          <a:lstStyle/>
          <a:p>
            <a:fld id="{DED11180-AE5D-4BBF-9E2D-750F6B3D4F50}" type="slidenum">
              <a:rPr lang="en-US" smtClean="0"/>
              <a:t>‹#›</a:t>
            </a:fld>
            <a:endParaRPr lang="en-US"/>
          </a:p>
        </p:txBody>
      </p:sp>
    </p:spTree>
    <p:extLst>
      <p:ext uri="{BB962C8B-B14F-4D97-AF65-F5344CB8AC3E}">
        <p14:creationId xmlns:p14="http://schemas.microsoft.com/office/powerpoint/2010/main" val="26830543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00CDD-4B3D-4208-8ABC-607165F91E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1ACFE3-9D83-4C32-8067-46B1312F57C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4B5D0CB-0F5A-4456-94BD-9AF8E81E0C3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AD71F3F-F0DF-443D-B951-510B4225BACB}"/>
              </a:ext>
            </a:extLst>
          </p:cNvPr>
          <p:cNvSpPr>
            <a:spLocks noGrp="1"/>
          </p:cNvSpPr>
          <p:nvPr>
            <p:ph type="dt" sz="half" idx="10"/>
          </p:nvPr>
        </p:nvSpPr>
        <p:spPr/>
        <p:txBody>
          <a:bodyPr/>
          <a:lstStyle/>
          <a:p>
            <a:fld id="{A612FB27-DBC1-40F6-AA7D-DC011A17433B}" type="datetimeFigureOut">
              <a:rPr lang="en-US" smtClean="0"/>
              <a:t>4/13/2023</a:t>
            </a:fld>
            <a:endParaRPr lang="en-US"/>
          </a:p>
        </p:txBody>
      </p:sp>
      <p:sp>
        <p:nvSpPr>
          <p:cNvPr id="6" name="Footer Placeholder 5">
            <a:extLst>
              <a:ext uri="{FF2B5EF4-FFF2-40B4-BE49-F238E27FC236}">
                <a16:creationId xmlns:a16="http://schemas.microsoft.com/office/drawing/2014/main" id="{91E77D26-BD26-498F-9177-28B542A075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951B98-B028-493E-991D-D412DD39CF38}"/>
              </a:ext>
            </a:extLst>
          </p:cNvPr>
          <p:cNvSpPr>
            <a:spLocks noGrp="1"/>
          </p:cNvSpPr>
          <p:nvPr>
            <p:ph type="sldNum" sz="quarter" idx="12"/>
          </p:nvPr>
        </p:nvSpPr>
        <p:spPr/>
        <p:txBody>
          <a:bodyPr/>
          <a:lstStyle/>
          <a:p>
            <a:fld id="{DED11180-AE5D-4BBF-9E2D-750F6B3D4F50}" type="slidenum">
              <a:rPr lang="en-US" smtClean="0"/>
              <a:t>‹#›</a:t>
            </a:fld>
            <a:endParaRPr lang="en-US"/>
          </a:p>
        </p:txBody>
      </p:sp>
    </p:spTree>
    <p:extLst>
      <p:ext uri="{BB962C8B-B14F-4D97-AF65-F5344CB8AC3E}">
        <p14:creationId xmlns:p14="http://schemas.microsoft.com/office/powerpoint/2010/main" val="7685330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81A62-05F5-46A8-B219-57B4C89137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B47A010-1713-4D0C-A266-0EEBACA3AD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67C3502-3127-4F5E-9346-B9A2E221A3C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CF54E71-2F8D-411F-A3C9-D6515D66A8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BAC571-EECB-442B-ABD9-CD522DD547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A2F9F98-2470-4E4E-981D-FBC197BDB906}"/>
              </a:ext>
            </a:extLst>
          </p:cNvPr>
          <p:cNvSpPr>
            <a:spLocks noGrp="1"/>
          </p:cNvSpPr>
          <p:nvPr>
            <p:ph type="dt" sz="half" idx="10"/>
          </p:nvPr>
        </p:nvSpPr>
        <p:spPr/>
        <p:txBody>
          <a:bodyPr/>
          <a:lstStyle/>
          <a:p>
            <a:fld id="{A612FB27-DBC1-40F6-AA7D-DC011A17433B}" type="datetimeFigureOut">
              <a:rPr lang="en-US" smtClean="0"/>
              <a:t>4/13/2023</a:t>
            </a:fld>
            <a:endParaRPr lang="en-US"/>
          </a:p>
        </p:txBody>
      </p:sp>
      <p:sp>
        <p:nvSpPr>
          <p:cNvPr id="8" name="Footer Placeholder 7">
            <a:extLst>
              <a:ext uri="{FF2B5EF4-FFF2-40B4-BE49-F238E27FC236}">
                <a16:creationId xmlns:a16="http://schemas.microsoft.com/office/drawing/2014/main" id="{461DED8C-F7A6-466B-9793-AB4FD0470C5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E909613-CE8F-4D24-8D96-4FBAB82E3644}"/>
              </a:ext>
            </a:extLst>
          </p:cNvPr>
          <p:cNvSpPr>
            <a:spLocks noGrp="1"/>
          </p:cNvSpPr>
          <p:nvPr>
            <p:ph type="sldNum" sz="quarter" idx="12"/>
          </p:nvPr>
        </p:nvSpPr>
        <p:spPr/>
        <p:txBody>
          <a:bodyPr/>
          <a:lstStyle/>
          <a:p>
            <a:fld id="{DED11180-AE5D-4BBF-9E2D-750F6B3D4F50}" type="slidenum">
              <a:rPr lang="en-US" smtClean="0"/>
              <a:t>‹#›</a:t>
            </a:fld>
            <a:endParaRPr lang="en-US"/>
          </a:p>
        </p:txBody>
      </p:sp>
    </p:spTree>
    <p:extLst>
      <p:ext uri="{BB962C8B-B14F-4D97-AF65-F5344CB8AC3E}">
        <p14:creationId xmlns:p14="http://schemas.microsoft.com/office/powerpoint/2010/main" val="153924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3A277-4E10-4808-8CD0-F0CA7CEECA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A1E043-DE0D-4BA3-B0D3-0D7694BF326E}"/>
              </a:ext>
            </a:extLst>
          </p:cNvPr>
          <p:cNvSpPr>
            <a:spLocks noGrp="1"/>
          </p:cNvSpPr>
          <p:nvPr>
            <p:ph type="dt" sz="half" idx="10"/>
          </p:nvPr>
        </p:nvSpPr>
        <p:spPr/>
        <p:txBody>
          <a:bodyPr/>
          <a:lstStyle/>
          <a:p>
            <a:fld id="{A612FB27-DBC1-40F6-AA7D-DC011A17433B}" type="datetimeFigureOut">
              <a:rPr lang="en-US" smtClean="0"/>
              <a:t>4/13/2023</a:t>
            </a:fld>
            <a:endParaRPr lang="en-US"/>
          </a:p>
        </p:txBody>
      </p:sp>
      <p:sp>
        <p:nvSpPr>
          <p:cNvPr id="4" name="Footer Placeholder 3">
            <a:extLst>
              <a:ext uri="{FF2B5EF4-FFF2-40B4-BE49-F238E27FC236}">
                <a16:creationId xmlns:a16="http://schemas.microsoft.com/office/drawing/2014/main" id="{11E310DE-153A-472F-BE75-4A463380374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24E8DB3-740A-463B-B2F6-FD3141F9A6B1}"/>
              </a:ext>
            </a:extLst>
          </p:cNvPr>
          <p:cNvSpPr>
            <a:spLocks noGrp="1"/>
          </p:cNvSpPr>
          <p:nvPr>
            <p:ph type="sldNum" sz="quarter" idx="12"/>
          </p:nvPr>
        </p:nvSpPr>
        <p:spPr/>
        <p:txBody>
          <a:bodyPr/>
          <a:lstStyle/>
          <a:p>
            <a:fld id="{DED11180-AE5D-4BBF-9E2D-750F6B3D4F50}" type="slidenum">
              <a:rPr lang="en-US" smtClean="0"/>
              <a:t>‹#›</a:t>
            </a:fld>
            <a:endParaRPr lang="en-US"/>
          </a:p>
        </p:txBody>
      </p:sp>
    </p:spTree>
    <p:extLst>
      <p:ext uri="{BB962C8B-B14F-4D97-AF65-F5344CB8AC3E}">
        <p14:creationId xmlns:p14="http://schemas.microsoft.com/office/powerpoint/2010/main" val="4049886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568EFC-AC5D-4454-9D52-53B62E646359}"/>
              </a:ext>
            </a:extLst>
          </p:cNvPr>
          <p:cNvSpPr>
            <a:spLocks noGrp="1"/>
          </p:cNvSpPr>
          <p:nvPr>
            <p:ph type="dt" sz="half" idx="10"/>
          </p:nvPr>
        </p:nvSpPr>
        <p:spPr/>
        <p:txBody>
          <a:bodyPr/>
          <a:lstStyle/>
          <a:p>
            <a:fld id="{A612FB27-DBC1-40F6-AA7D-DC011A17433B}" type="datetimeFigureOut">
              <a:rPr lang="en-US" smtClean="0"/>
              <a:t>4/13/2023</a:t>
            </a:fld>
            <a:endParaRPr lang="en-US"/>
          </a:p>
        </p:txBody>
      </p:sp>
      <p:sp>
        <p:nvSpPr>
          <p:cNvPr id="3" name="Footer Placeholder 2">
            <a:extLst>
              <a:ext uri="{FF2B5EF4-FFF2-40B4-BE49-F238E27FC236}">
                <a16:creationId xmlns:a16="http://schemas.microsoft.com/office/drawing/2014/main" id="{4AB72C41-0441-46B3-95B3-425653F9147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FE73DD-C6FD-4690-A3C7-1003968EEBC2}"/>
              </a:ext>
            </a:extLst>
          </p:cNvPr>
          <p:cNvSpPr>
            <a:spLocks noGrp="1"/>
          </p:cNvSpPr>
          <p:nvPr>
            <p:ph type="sldNum" sz="quarter" idx="12"/>
          </p:nvPr>
        </p:nvSpPr>
        <p:spPr/>
        <p:txBody>
          <a:bodyPr/>
          <a:lstStyle/>
          <a:p>
            <a:fld id="{DED11180-AE5D-4BBF-9E2D-750F6B3D4F50}" type="slidenum">
              <a:rPr lang="en-US" smtClean="0"/>
              <a:t>‹#›</a:t>
            </a:fld>
            <a:endParaRPr lang="en-US"/>
          </a:p>
        </p:txBody>
      </p:sp>
    </p:spTree>
    <p:extLst>
      <p:ext uri="{BB962C8B-B14F-4D97-AF65-F5344CB8AC3E}">
        <p14:creationId xmlns:p14="http://schemas.microsoft.com/office/powerpoint/2010/main" val="2412558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D4A28-9DC2-4B90-96C3-AB7AB706CD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9AF1572-714C-4761-87F8-A683C242BB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7009E5-8CD8-4D35-A76C-F573FBD395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1C6637-6B38-4CD9-BFC0-35C07E987935}"/>
              </a:ext>
            </a:extLst>
          </p:cNvPr>
          <p:cNvSpPr>
            <a:spLocks noGrp="1"/>
          </p:cNvSpPr>
          <p:nvPr>
            <p:ph type="dt" sz="half" idx="10"/>
          </p:nvPr>
        </p:nvSpPr>
        <p:spPr/>
        <p:txBody>
          <a:bodyPr/>
          <a:lstStyle/>
          <a:p>
            <a:fld id="{A612FB27-DBC1-40F6-AA7D-DC011A17433B}" type="datetimeFigureOut">
              <a:rPr lang="en-US" smtClean="0"/>
              <a:t>4/13/2023</a:t>
            </a:fld>
            <a:endParaRPr lang="en-US"/>
          </a:p>
        </p:txBody>
      </p:sp>
      <p:sp>
        <p:nvSpPr>
          <p:cNvPr id="6" name="Footer Placeholder 5">
            <a:extLst>
              <a:ext uri="{FF2B5EF4-FFF2-40B4-BE49-F238E27FC236}">
                <a16:creationId xmlns:a16="http://schemas.microsoft.com/office/drawing/2014/main" id="{BA82359B-52AA-4654-AA06-5D71976C00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AF133B-75D4-4C37-BB1D-523EA1D2AF47}"/>
              </a:ext>
            </a:extLst>
          </p:cNvPr>
          <p:cNvSpPr>
            <a:spLocks noGrp="1"/>
          </p:cNvSpPr>
          <p:nvPr>
            <p:ph type="sldNum" sz="quarter" idx="12"/>
          </p:nvPr>
        </p:nvSpPr>
        <p:spPr/>
        <p:txBody>
          <a:bodyPr/>
          <a:lstStyle/>
          <a:p>
            <a:fld id="{DED11180-AE5D-4BBF-9E2D-750F6B3D4F50}" type="slidenum">
              <a:rPr lang="en-US" smtClean="0"/>
              <a:t>‹#›</a:t>
            </a:fld>
            <a:endParaRPr lang="en-US"/>
          </a:p>
        </p:txBody>
      </p:sp>
    </p:spTree>
    <p:extLst>
      <p:ext uri="{BB962C8B-B14F-4D97-AF65-F5344CB8AC3E}">
        <p14:creationId xmlns:p14="http://schemas.microsoft.com/office/powerpoint/2010/main" val="7922940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6B5C9-F89B-412F-9475-A29E140EC1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83F46A-D4A6-479B-B68F-5A5966E3CD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BF97EE7-0FB2-4991-9DA7-4E81E5A655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E95BBD-F990-40AD-B4AF-1ABEA6BCBF2E}"/>
              </a:ext>
            </a:extLst>
          </p:cNvPr>
          <p:cNvSpPr>
            <a:spLocks noGrp="1"/>
          </p:cNvSpPr>
          <p:nvPr>
            <p:ph type="dt" sz="half" idx="10"/>
          </p:nvPr>
        </p:nvSpPr>
        <p:spPr/>
        <p:txBody>
          <a:bodyPr/>
          <a:lstStyle/>
          <a:p>
            <a:fld id="{A612FB27-DBC1-40F6-AA7D-DC011A17433B}" type="datetimeFigureOut">
              <a:rPr lang="en-US" smtClean="0"/>
              <a:t>4/13/2023</a:t>
            </a:fld>
            <a:endParaRPr lang="en-US"/>
          </a:p>
        </p:txBody>
      </p:sp>
      <p:sp>
        <p:nvSpPr>
          <p:cNvPr id="6" name="Footer Placeholder 5">
            <a:extLst>
              <a:ext uri="{FF2B5EF4-FFF2-40B4-BE49-F238E27FC236}">
                <a16:creationId xmlns:a16="http://schemas.microsoft.com/office/drawing/2014/main" id="{4A8E36EC-4A25-4AA7-91BA-2F56ACF48E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C80BEC-BA0F-4DFF-A093-62EB701A4FA0}"/>
              </a:ext>
            </a:extLst>
          </p:cNvPr>
          <p:cNvSpPr>
            <a:spLocks noGrp="1"/>
          </p:cNvSpPr>
          <p:nvPr>
            <p:ph type="sldNum" sz="quarter" idx="12"/>
          </p:nvPr>
        </p:nvSpPr>
        <p:spPr/>
        <p:txBody>
          <a:bodyPr/>
          <a:lstStyle/>
          <a:p>
            <a:fld id="{DED11180-AE5D-4BBF-9E2D-750F6B3D4F50}" type="slidenum">
              <a:rPr lang="en-US" smtClean="0"/>
              <a:t>‹#›</a:t>
            </a:fld>
            <a:endParaRPr lang="en-US"/>
          </a:p>
        </p:txBody>
      </p:sp>
    </p:spTree>
    <p:extLst>
      <p:ext uri="{BB962C8B-B14F-4D97-AF65-F5344CB8AC3E}">
        <p14:creationId xmlns:p14="http://schemas.microsoft.com/office/powerpoint/2010/main" val="4397969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D8616A-29DE-4AA9-A208-268CB293D9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3C0FD5-6575-4E88-B80E-9B4C9DE1A2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35C882-5835-447D-B0AF-24E0F0E434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12FB27-DBC1-40F6-AA7D-DC011A17433B}" type="datetimeFigureOut">
              <a:rPr lang="en-US" smtClean="0"/>
              <a:t>4/13/2023</a:t>
            </a:fld>
            <a:endParaRPr lang="en-US"/>
          </a:p>
        </p:txBody>
      </p:sp>
      <p:sp>
        <p:nvSpPr>
          <p:cNvPr id="5" name="Footer Placeholder 4">
            <a:extLst>
              <a:ext uri="{FF2B5EF4-FFF2-40B4-BE49-F238E27FC236}">
                <a16:creationId xmlns:a16="http://schemas.microsoft.com/office/drawing/2014/main" id="{8004F676-B19E-4934-86AA-CB0B7516AC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8C82339-E453-47B4-9252-DFF9DD653A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D11180-AE5D-4BBF-9E2D-750F6B3D4F50}" type="slidenum">
              <a:rPr lang="en-US" smtClean="0"/>
              <a:t>‹#›</a:t>
            </a:fld>
            <a:endParaRPr lang="en-US"/>
          </a:p>
        </p:txBody>
      </p:sp>
    </p:spTree>
    <p:extLst>
      <p:ext uri="{BB962C8B-B14F-4D97-AF65-F5344CB8AC3E}">
        <p14:creationId xmlns:p14="http://schemas.microsoft.com/office/powerpoint/2010/main" val="13461205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5.jp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s>
</file>

<file path=ppt/slides/_rels/slide2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40DB8-9A03-48C7-B8CB-1B797D31ADC6}"/>
              </a:ext>
            </a:extLst>
          </p:cNvPr>
          <p:cNvSpPr>
            <a:spLocks noGrp="1"/>
          </p:cNvSpPr>
          <p:nvPr>
            <p:ph type="title"/>
          </p:nvPr>
        </p:nvSpPr>
        <p:spPr/>
        <p:txBody>
          <a:bodyPr>
            <a:normAutofit/>
          </a:bodyPr>
          <a:lstStyle/>
          <a:p>
            <a:pPr algn="ctr"/>
            <a:r>
              <a:rPr lang="en-US" sz="4800" dirty="0"/>
              <a:t>Yes! You can grow Citrus in Wisconsin!</a:t>
            </a:r>
          </a:p>
        </p:txBody>
      </p:sp>
      <p:pic>
        <p:nvPicPr>
          <p:cNvPr id="5" name="Content Placeholder 4" descr="A picture containing window, indoor, plant, building&#10;&#10;Description automatically generated">
            <a:extLst>
              <a:ext uri="{FF2B5EF4-FFF2-40B4-BE49-F238E27FC236}">
                <a16:creationId xmlns:a16="http://schemas.microsoft.com/office/drawing/2014/main" id="{BF0F06A8-CF79-4B39-A404-4FCB94914F4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3644" t="18942" r="17395" b="1"/>
          <a:stretch/>
        </p:blipFill>
        <p:spPr>
          <a:xfrm>
            <a:off x="416141" y="1484244"/>
            <a:ext cx="6527464" cy="5181600"/>
          </a:xfrm>
        </p:spPr>
      </p:pic>
      <p:pic>
        <p:nvPicPr>
          <p:cNvPr id="3" name="Picture 2">
            <a:extLst>
              <a:ext uri="{FF2B5EF4-FFF2-40B4-BE49-F238E27FC236}">
                <a16:creationId xmlns:a16="http://schemas.microsoft.com/office/drawing/2014/main" id="{F95D9018-08BA-46DF-5899-FA04B61EAD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82144" y="3896140"/>
            <a:ext cx="3590510" cy="4787347"/>
          </a:xfrm>
          <a:prstGeom prst="rect">
            <a:avLst/>
          </a:prstGeom>
        </p:spPr>
      </p:pic>
      <p:pic>
        <p:nvPicPr>
          <p:cNvPr id="4" name="Picture 3">
            <a:extLst>
              <a:ext uri="{FF2B5EF4-FFF2-40B4-BE49-F238E27FC236}">
                <a16:creationId xmlns:a16="http://schemas.microsoft.com/office/drawing/2014/main" id="{D218CEE0-5AA6-3EEA-9FE6-E49202347A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82144" y="1484243"/>
            <a:ext cx="4572000" cy="2133600"/>
          </a:xfrm>
          <a:prstGeom prst="rect">
            <a:avLst/>
          </a:prstGeom>
        </p:spPr>
      </p:pic>
    </p:spTree>
    <p:extLst>
      <p:ext uri="{BB962C8B-B14F-4D97-AF65-F5344CB8AC3E}">
        <p14:creationId xmlns:p14="http://schemas.microsoft.com/office/powerpoint/2010/main" val="3012832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AF348-0561-0014-5B92-0D8E3B64BAFA}"/>
              </a:ext>
            </a:extLst>
          </p:cNvPr>
          <p:cNvSpPr>
            <a:spLocks noGrp="1"/>
          </p:cNvSpPr>
          <p:nvPr>
            <p:ph type="title"/>
          </p:nvPr>
        </p:nvSpPr>
        <p:spPr/>
        <p:txBody>
          <a:bodyPr/>
          <a:lstStyle/>
          <a:p>
            <a:r>
              <a:rPr lang="en-US" dirty="0"/>
              <a:t>Citrus Fertilization</a:t>
            </a:r>
          </a:p>
        </p:txBody>
      </p:sp>
      <p:sp>
        <p:nvSpPr>
          <p:cNvPr id="3" name="Content Placeholder 2">
            <a:extLst>
              <a:ext uri="{FF2B5EF4-FFF2-40B4-BE49-F238E27FC236}">
                <a16:creationId xmlns:a16="http://schemas.microsoft.com/office/drawing/2014/main" id="{C42263A8-FFDC-B1C3-19BB-E1BCDD8924D1}"/>
              </a:ext>
            </a:extLst>
          </p:cNvPr>
          <p:cNvSpPr>
            <a:spLocks noGrp="1"/>
          </p:cNvSpPr>
          <p:nvPr>
            <p:ph idx="1"/>
          </p:nvPr>
        </p:nvSpPr>
        <p:spPr/>
        <p:txBody>
          <a:bodyPr>
            <a:normAutofit/>
          </a:bodyPr>
          <a:lstStyle/>
          <a:p>
            <a:pPr marL="0" indent="0">
              <a:buNone/>
            </a:pPr>
            <a:r>
              <a:rPr lang="en-US" dirty="0"/>
              <a:t>Citrus are heavy feeders. </a:t>
            </a:r>
          </a:p>
          <a:p>
            <a:pPr lvl="1"/>
            <a:r>
              <a:rPr lang="en-US" dirty="0"/>
              <a:t>Citrus fertilizer 6-3-3 (High in Nitrogen)</a:t>
            </a:r>
          </a:p>
          <a:p>
            <a:pPr lvl="1"/>
            <a:r>
              <a:rPr lang="en-US" dirty="0"/>
              <a:t>Fish Emulsion</a:t>
            </a:r>
          </a:p>
          <a:p>
            <a:pPr marL="0" indent="0">
              <a:buNone/>
            </a:pPr>
            <a:r>
              <a:rPr lang="en-US" dirty="0"/>
              <a:t>Citrus fertilization schedule:</a:t>
            </a:r>
          </a:p>
          <a:p>
            <a:pPr lvl="1"/>
            <a:r>
              <a:rPr lang="en-US" dirty="0"/>
              <a:t>Spring – small amount of fertilizer once every 2-3 weeks.</a:t>
            </a:r>
          </a:p>
          <a:p>
            <a:pPr lvl="1"/>
            <a:r>
              <a:rPr lang="en-US" dirty="0"/>
              <a:t>Summer – fertilize once every 3-4 weeks.</a:t>
            </a:r>
          </a:p>
          <a:p>
            <a:pPr lvl="1"/>
            <a:r>
              <a:rPr lang="en-US" dirty="0"/>
              <a:t>Winter – fertilize once every 6 weeks. </a:t>
            </a:r>
          </a:p>
          <a:p>
            <a:endParaRPr lang="en-US" dirty="0"/>
          </a:p>
        </p:txBody>
      </p:sp>
      <p:pic>
        <p:nvPicPr>
          <p:cNvPr id="5" name="Picture 4">
            <a:extLst>
              <a:ext uri="{FF2B5EF4-FFF2-40B4-BE49-F238E27FC236}">
                <a16:creationId xmlns:a16="http://schemas.microsoft.com/office/drawing/2014/main" id="{902F3E0B-391C-D2E9-0FCC-DDD5D60028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4415" y="3286540"/>
            <a:ext cx="3552749" cy="4724400"/>
          </a:xfrm>
          <a:prstGeom prst="rect">
            <a:avLst/>
          </a:prstGeom>
        </p:spPr>
      </p:pic>
    </p:spTree>
    <p:extLst>
      <p:ext uri="{BB962C8B-B14F-4D97-AF65-F5344CB8AC3E}">
        <p14:creationId xmlns:p14="http://schemas.microsoft.com/office/powerpoint/2010/main" val="14772027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C4DE2-A6C2-4945-AC61-C509A2394FC4}"/>
              </a:ext>
            </a:extLst>
          </p:cNvPr>
          <p:cNvSpPr>
            <a:spLocks noGrp="1"/>
          </p:cNvSpPr>
          <p:nvPr>
            <p:ph type="title"/>
          </p:nvPr>
        </p:nvSpPr>
        <p:spPr>
          <a:xfrm>
            <a:off x="838200" y="365125"/>
            <a:ext cx="10515600" cy="1172127"/>
          </a:xfrm>
        </p:spPr>
        <p:txBody>
          <a:bodyPr/>
          <a:lstStyle/>
          <a:p>
            <a:r>
              <a:rPr lang="en-US" dirty="0"/>
              <a:t>Watering your citrus</a:t>
            </a:r>
          </a:p>
        </p:txBody>
      </p:sp>
      <p:sp>
        <p:nvSpPr>
          <p:cNvPr id="3" name="Content Placeholder 2">
            <a:extLst>
              <a:ext uri="{FF2B5EF4-FFF2-40B4-BE49-F238E27FC236}">
                <a16:creationId xmlns:a16="http://schemas.microsoft.com/office/drawing/2014/main" id="{D6914246-0BD0-CA44-F1EF-96B092A7622B}"/>
              </a:ext>
            </a:extLst>
          </p:cNvPr>
          <p:cNvSpPr>
            <a:spLocks noGrp="1"/>
          </p:cNvSpPr>
          <p:nvPr>
            <p:ph sz="half" idx="2"/>
          </p:nvPr>
        </p:nvSpPr>
        <p:spPr>
          <a:xfrm>
            <a:off x="7580243" y="1698350"/>
            <a:ext cx="4200938" cy="5002522"/>
          </a:xfrm>
        </p:spPr>
        <p:txBody>
          <a:bodyPr/>
          <a:lstStyle/>
          <a:p>
            <a:r>
              <a:rPr lang="en-US" dirty="0"/>
              <a:t>Thoroughly water once or twice a week</a:t>
            </a:r>
          </a:p>
          <a:p>
            <a:r>
              <a:rPr lang="en-US" dirty="0"/>
              <a:t>Moist, not wet</a:t>
            </a:r>
          </a:p>
          <a:p>
            <a:r>
              <a:rPr lang="en-US" dirty="0"/>
              <a:t>No cold feet for citrus</a:t>
            </a:r>
          </a:p>
          <a:p>
            <a:r>
              <a:rPr lang="en-US" dirty="0"/>
              <a:t>50% humidity </a:t>
            </a:r>
          </a:p>
          <a:p>
            <a:r>
              <a:rPr lang="en-US" dirty="0"/>
              <a:t>Don’t let it sit in water</a:t>
            </a:r>
          </a:p>
          <a:p>
            <a:r>
              <a:rPr lang="en-US" dirty="0"/>
              <a:t>Don’t allow to dry out</a:t>
            </a:r>
          </a:p>
          <a:p>
            <a:r>
              <a:rPr lang="en-US" dirty="0"/>
              <a:t>Group plants</a:t>
            </a:r>
          </a:p>
          <a:p>
            <a:r>
              <a:rPr lang="en-US" dirty="0"/>
              <a:t>5.5 – 7 pH for water</a:t>
            </a:r>
          </a:p>
          <a:p>
            <a:endParaRPr lang="en-US" dirty="0"/>
          </a:p>
        </p:txBody>
      </p:sp>
      <p:pic>
        <p:nvPicPr>
          <p:cNvPr id="7" name="Content Placeholder 4" descr="A room with potted plants&#10;&#10;Description automatically generated with medium confidence">
            <a:extLst>
              <a:ext uri="{FF2B5EF4-FFF2-40B4-BE49-F238E27FC236}">
                <a16:creationId xmlns:a16="http://schemas.microsoft.com/office/drawing/2014/main" id="{82B3AC54-0B45-FCB0-8383-32A0910D9823}"/>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18606"/>
          <a:stretch/>
        </p:blipFill>
        <p:spPr>
          <a:xfrm>
            <a:off x="-596347" y="1442942"/>
            <a:ext cx="7977808" cy="5513337"/>
          </a:xfrm>
        </p:spPr>
      </p:pic>
    </p:spTree>
    <p:extLst>
      <p:ext uri="{BB962C8B-B14F-4D97-AF65-F5344CB8AC3E}">
        <p14:creationId xmlns:p14="http://schemas.microsoft.com/office/powerpoint/2010/main" val="12757998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9B3D5-D07B-C68B-242F-8EB6022C944F}"/>
              </a:ext>
            </a:extLst>
          </p:cNvPr>
          <p:cNvSpPr>
            <a:spLocks noGrp="1"/>
          </p:cNvSpPr>
          <p:nvPr>
            <p:ph type="title"/>
          </p:nvPr>
        </p:nvSpPr>
        <p:spPr/>
        <p:txBody>
          <a:bodyPr/>
          <a:lstStyle/>
          <a:p>
            <a:r>
              <a:rPr lang="en-US" dirty="0"/>
              <a:t>Increase humidity</a:t>
            </a:r>
            <a:br>
              <a:rPr lang="en-US" dirty="0"/>
            </a:br>
            <a:endParaRPr lang="en-US" dirty="0"/>
          </a:p>
        </p:txBody>
      </p:sp>
      <p:pic>
        <p:nvPicPr>
          <p:cNvPr id="6" name="Content Placeholder 5" descr="A picture containing table, doughnut, donut&#10;&#10;Description automatically generated">
            <a:extLst>
              <a:ext uri="{FF2B5EF4-FFF2-40B4-BE49-F238E27FC236}">
                <a16:creationId xmlns:a16="http://schemas.microsoft.com/office/drawing/2014/main" id="{9AE24265-E33F-A556-7125-9EF0909CDCA9}"/>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6541" r="5907" b="6439"/>
          <a:stretch/>
        </p:blipFill>
        <p:spPr>
          <a:xfrm>
            <a:off x="384313" y="1136512"/>
            <a:ext cx="6679096" cy="5353049"/>
          </a:xfrm>
        </p:spPr>
      </p:pic>
      <p:sp>
        <p:nvSpPr>
          <p:cNvPr id="7" name="Content Placeholder 6">
            <a:extLst>
              <a:ext uri="{FF2B5EF4-FFF2-40B4-BE49-F238E27FC236}">
                <a16:creationId xmlns:a16="http://schemas.microsoft.com/office/drawing/2014/main" id="{4AD2FD77-237A-B487-24F0-8AE0497B6D75}"/>
              </a:ext>
            </a:extLst>
          </p:cNvPr>
          <p:cNvSpPr>
            <a:spLocks noGrp="1"/>
          </p:cNvSpPr>
          <p:nvPr>
            <p:ph sz="half" idx="2"/>
          </p:nvPr>
        </p:nvSpPr>
        <p:spPr>
          <a:xfrm>
            <a:off x="7434470" y="1470991"/>
            <a:ext cx="3919330" cy="5018570"/>
          </a:xfrm>
        </p:spPr>
        <p:txBody>
          <a:bodyPr/>
          <a:lstStyle/>
          <a:p>
            <a:r>
              <a:rPr lang="en-US" dirty="0"/>
              <a:t>Group plants</a:t>
            </a:r>
          </a:p>
          <a:p>
            <a:r>
              <a:rPr lang="en-US" dirty="0"/>
              <a:t>Mist</a:t>
            </a:r>
          </a:p>
          <a:p>
            <a:r>
              <a:rPr lang="en-US" dirty="0"/>
              <a:t>Place pot on stones </a:t>
            </a:r>
          </a:p>
        </p:txBody>
      </p:sp>
    </p:spTree>
    <p:extLst>
      <p:ext uri="{BB962C8B-B14F-4D97-AF65-F5344CB8AC3E}">
        <p14:creationId xmlns:p14="http://schemas.microsoft.com/office/powerpoint/2010/main" val="11985754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92155-1B67-4E1D-B690-13EE29F130CB}"/>
              </a:ext>
            </a:extLst>
          </p:cNvPr>
          <p:cNvSpPr>
            <a:spLocks noGrp="1"/>
          </p:cNvSpPr>
          <p:nvPr>
            <p:ph type="title"/>
          </p:nvPr>
        </p:nvSpPr>
        <p:spPr/>
        <p:txBody>
          <a:bodyPr/>
          <a:lstStyle/>
          <a:p>
            <a:r>
              <a:rPr lang="en-US" dirty="0"/>
              <a:t>Pruning citrus</a:t>
            </a:r>
          </a:p>
        </p:txBody>
      </p:sp>
      <p:pic>
        <p:nvPicPr>
          <p:cNvPr id="9" name="Content Placeholder 8" descr="A potted plant on a table&#10;&#10;Description automatically generated with medium confidence">
            <a:extLst>
              <a:ext uri="{FF2B5EF4-FFF2-40B4-BE49-F238E27FC236}">
                <a16:creationId xmlns:a16="http://schemas.microsoft.com/office/drawing/2014/main" id="{CFCA1542-E6D5-4B68-8C89-796D6443AAA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219430" y="1690688"/>
            <a:ext cx="7092950" cy="5319712"/>
          </a:xfrm>
        </p:spPr>
      </p:pic>
      <p:sp>
        <p:nvSpPr>
          <p:cNvPr id="5" name="Content Placeholder 4">
            <a:extLst>
              <a:ext uri="{FF2B5EF4-FFF2-40B4-BE49-F238E27FC236}">
                <a16:creationId xmlns:a16="http://schemas.microsoft.com/office/drawing/2014/main" id="{F547C7E4-5962-37BF-F717-46CA9D3AE4C4}"/>
              </a:ext>
            </a:extLst>
          </p:cNvPr>
          <p:cNvSpPr>
            <a:spLocks noGrp="1"/>
          </p:cNvSpPr>
          <p:nvPr>
            <p:ph sz="quarter" idx="4"/>
          </p:nvPr>
        </p:nvSpPr>
        <p:spPr>
          <a:xfrm>
            <a:off x="7019293" y="1690688"/>
            <a:ext cx="4481868" cy="3684588"/>
          </a:xfrm>
        </p:spPr>
        <p:txBody>
          <a:bodyPr/>
          <a:lstStyle/>
          <a:p>
            <a:r>
              <a:rPr lang="en-US" dirty="0"/>
              <a:t>Prune shoots that arise from below the graft</a:t>
            </a:r>
          </a:p>
          <a:p>
            <a:r>
              <a:rPr lang="en-US" dirty="0"/>
              <a:t>Prune for shape and balance in spring to get rid of leggy branches</a:t>
            </a:r>
          </a:p>
        </p:txBody>
      </p:sp>
    </p:spTree>
    <p:extLst>
      <p:ext uri="{BB962C8B-B14F-4D97-AF65-F5344CB8AC3E}">
        <p14:creationId xmlns:p14="http://schemas.microsoft.com/office/powerpoint/2010/main" val="24420332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C08F4-90BA-1D86-B137-14EC286AF6E3}"/>
              </a:ext>
            </a:extLst>
          </p:cNvPr>
          <p:cNvSpPr>
            <a:spLocks noGrp="1"/>
          </p:cNvSpPr>
          <p:nvPr>
            <p:ph type="title"/>
          </p:nvPr>
        </p:nvSpPr>
        <p:spPr/>
        <p:txBody>
          <a:bodyPr/>
          <a:lstStyle/>
          <a:p>
            <a:r>
              <a:rPr lang="en-US" dirty="0"/>
              <a:t>Lighting &amp; temperature needs</a:t>
            </a:r>
          </a:p>
        </p:txBody>
      </p:sp>
      <p:pic>
        <p:nvPicPr>
          <p:cNvPr id="4" name="Content Placeholder 4" descr="A picture containing plant, flower, bouquet&#10;&#10;Description automatically generated">
            <a:extLst>
              <a:ext uri="{FF2B5EF4-FFF2-40B4-BE49-F238E27FC236}">
                <a16:creationId xmlns:a16="http://schemas.microsoft.com/office/drawing/2014/main" id="{A1338217-70BB-44A8-2B14-15A3C5F36D5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494321"/>
            <a:ext cx="4545496" cy="6058216"/>
          </a:xfrm>
          <a:prstGeom prst="rect">
            <a:avLst/>
          </a:prstGeom>
        </p:spPr>
      </p:pic>
      <p:pic>
        <p:nvPicPr>
          <p:cNvPr id="5" name="Content Placeholder 4" descr="A picture containing window, indoor, plant, building&#10;&#10;Description automatically generated">
            <a:extLst>
              <a:ext uri="{FF2B5EF4-FFF2-40B4-BE49-F238E27FC236}">
                <a16:creationId xmlns:a16="http://schemas.microsoft.com/office/drawing/2014/main" id="{AA459F81-4DD4-ED1E-7C94-F589C69B19A0}"/>
              </a:ext>
            </a:extLst>
          </p:cNvPr>
          <p:cNvPicPr>
            <a:picLocks noChangeAspect="1"/>
          </p:cNvPicPr>
          <p:nvPr/>
        </p:nvPicPr>
        <p:blipFill rotWithShape="1">
          <a:blip r:embed="rId3">
            <a:extLst>
              <a:ext uri="{28A0092B-C50C-407E-A947-70E740481C1C}">
                <a14:useLocalDpi xmlns:a14="http://schemas.microsoft.com/office/drawing/2010/main" val="0"/>
              </a:ext>
            </a:extLst>
          </a:blip>
          <a:srcRect l="3644" t="18942" r="17395" b="1"/>
          <a:stretch/>
        </p:blipFill>
        <p:spPr>
          <a:xfrm>
            <a:off x="5094158" y="1494320"/>
            <a:ext cx="7449650" cy="5913645"/>
          </a:xfrm>
          <a:prstGeom prst="rect">
            <a:avLst/>
          </a:prstGeom>
        </p:spPr>
      </p:pic>
    </p:spTree>
    <p:extLst>
      <p:ext uri="{BB962C8B-B14F-4D97-AF65-F5344CB8AC3E}">
        <p14:creationId xmlns:p14="http://schemas.microsoft.com/office/powerpoint/2010/main" val="7637262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827613C-1E9D-B566-6FCD-6761FA0DED5A}"/>
              </a:ext>
            </a:extLst>
          </p:cNvPr>
          <p:cNvPicPr>
            <a:picLocks noGrp="1" noChangeAspect="1"/>
          </p:cNvPicPr>
          <p:nvPr>
            <p:ph idx="1"/>
          </p:nvPr>
        </p:nvPicPr>
        <p:blipFill>
          <a:blip r:embed="rId2"/>
          <a:stretch>
            <a:fillRect/>
          </a:stretch>
        </p:blipFill>
        <p:spPr>
          <a:xfrm>
            <a:off x="0" y="109714"/>
            <a:ext cx="9258647" cy="6748286"/>
          </a:xfrm>
        </p:spPr>
      </p:pic>
      <p:sp>
        <p:nvSpPr>
          <p:cNvPr id="2" name="Title 1">
            <a:extLst>
              <a:ext uri="{FF2B5EF4-FFF2-40B4-BE49-F238E27FC236}">
                <a16:creationId xmlns:a16="http://schemas.microsoft.com/office/drawing/2014/main" id="{CDEB6B61-2D0B-9606-D8EC-E093624B84EE}"/>
              </a:ext>
            </a:extLst>
          </p:cNvPr>
          <p:cNvSpPr>
            <a:spLocks noGrp="1"/>
          </p:cNvSpPr>
          <p:nvPr>
            <p:ph type="title"/>
          </p:nvPr>
        </p:nvSpPr>
        <p:spPr>
          <a:xfrm>
            <a:off x="8060266" y="365125"/>
            <a:ext cx="3293533" cy="4681008"/>
          </a:xfrm>
        </p:spPr>
        <p:txBody>
          <a:bodyPr>
            <a:normAutofit/>
          </a:bodyPr>
          <a:lstStyle/>
          <a:p>
            <a:r>
              <a:rPr lang="en-US" sz="3100" dirty="0"/>
              <a:t>Grow Lights for Indoor Plants, Led Grow Light with Stand Adjustable 15.7-63 inches Full Spectrum 6/9/12H Plant Light for Various Plants</a:t>
            </a:r>
            <a:br>
              <a:rPr lang="en-US" dirty="0"/>
            </a:br>
            <a:endParaRPr lang="en-US" dirty="0"/>
          </a:p>
        </p:txBody>
      </p:sp>
    </p:spTree>
    <p:extLst>
      <p:ext uri="{BB962C8B-B14F-4D97-AF65-F5344CB8AC3E}">
        <p14:creationId xmlns:p14="http://schemas.microsoft.com/office/powerpoint/2010/main" val="12337296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04AE7-BA74-44D8-567E-81512CC1392A}"/>
              </a:ext>
            </a:extLst>
          </p:cNvPr>
          <p:cNvSpPr>
            <a:spLocks noGrp="1"/>
          </p:cNvSpPr>
          <p:nvPr>
            <p:ph type="title"/>
          </p:nvPr>
        </p:nvSpPr>
        <p:spPr/>
        <p:txBody>
          <a:bodyPr/>
          <a:lstStyle/>
          <a:p>
            <a:r>
              <a:rPr lang="en-US" dirty="0"/>
              <a:t>Not enough sun? 8 – 12 hours light needed</a:t>
            </a:r>
          </a:p>
        </p:txBody>
      </p:sp>
      <p:pic>
        <p:nvPicPr>
          <p:cNvPr id="5" name="Content Placeholder 4" descr="A picture containing flower, plant, purple, indoor&#10;&#10;Description automatically generated">
            <a:extLst>
              <a:ext uri="{FF2B5EF4-FFF2-40B4-BE49-F238E27FC236}">
                <a16:creationId xmlns:a16="http://schemas.microsoft.com/office/drawing/2014/main" id="{D9DFC75B-729A-7B6E-A95A-1126D5E910E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05993" y="1690688"/>
            <a:ext cx="6730771" cy="5048078"/>
          </a:xfrm>
        </p:spPr>
      </p:pic>
    </p:spTree>
    <p:extLst>
      <p:ext uri="{BB962C8B-B14F-4D97-AF65-F5344CB8AC3E}">
        <p14:creationId xmlns:p14="http://schemas.microsoft.com/office/powerpoint/2010/main" val="28802580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E9B1E-A6FB-4881-8661-8221BDDBB4F6}"/>
              </a:ext>
            </a:extLst>
          </p:cNvPr>
          <p:cNvSpPr>
            <a:spLocks noGrp="1"/>
          </p:cNvSpPr>
          <p:nvPr>
            <p:ph type="title"/>
          </p:nvPr>
        </p:nvSpPr>
        <p:spPr/>
        <p:txBody>
          <a:bodyPr/>
          <a:lstStyle/>
          <a:p>
            <a:r>
              <a:rPr lang="en-US" dirty="0"/>
              <a:t>Moving from inside to outside and reverse</a:t>
            </a:r>
          </a:p>
        </p:txBody>
      </p:sp>
      <p:pic>
        <p:nvPicPr>
          <p:cNvPr id="5" name="Content Placeholder 4" descr="A potted plant with green leaves&#10;&#10;Description automatically generated with low confidence">
            <a:extLst>
              <a:ext uri="{FF2B5EF4-FFF2-40B4-BE49-F238E27FC236}">
                <a16:creationId xmlns:a16="http://schemas.microsoft.com/office/drawing/2014/main" id="{8999C3A8-5E66-4808-B68F-3A88F5098A8E}"/>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53253" y="1690688"/>
            <a:ext cx="7191373" cy="5393530"/>
          </a:xfrm>
        </p:spPr>
      </p:pic>
      <p:sp>
        <p:nvSpPr>
          <p:cNvPr id="3" name="Content Placeholder 2">
            <a:extLst>
              <a:ext uri="{FF2B5EF4-FFF2-40B4-BE49-F238E27FC236}">
                <a16:creationId xmlns:a16="http://schemas.microsoft.com/office/drawing/2014/main" id="{D83549D0-F28C-EE25-AA98-723A300CEF39}"/>
              </a:ext>
            </a:extLst>
          </p:cNvPr>
          <p:cNvSpPr>
            <a:spLocks noGrp="1"/>
          </p:cNvSpPr>
          <p:nvPr>
            <p:ph sz="half" idx="2"/>
          </p:nvPr>
        </p:nvSpPr>
        <p:spPr>
          <a:xfrm>
            <a:off x="6944138" y="1825625"/>
            <a:ext cx="4409661" cy="4351338"/>
          </a:xfrm>
        </p:spPr>
        <p:txBody>
          <a:bodyPr/>
          <a:lstStyle/>
          <a:p>
            <a:r>
              <a:rPr lang="en-US" dirty="0"/>
              <a:t>To outside start in shadier area</a:t>
            </a:r>
          </a:p>
          <a:p>
            <a:r>
              <a:rPr lang="en-US" dirty="0"/>
              <a:t>Then transition to full sun</a:t>
            </a:r>
          </a:p>
          <a:p>
            <a:r>
              <a:rPr lang="en-US" dirty="0"/>
              <a:t>Temperatures best 50 – 85</a:t>
            </a:r>
          </a:p>
          <a:p>
            <a:r>
              <a:rPr lang="en-US" dirty="0"/>
              <a:t>When moving in first to a porch</a:t>
            </a:r>
          </a:p>
          <a:p>
            <a:r>
              <a:rPr lang="en-US" dirty="0"/>
              <a:t>Outdoors is where they are happiest </a:t>
            </a:r>
          </a:p>
          <a:p>
            <a:endParaRPr lang="en-US" dirty="0"/>
          </a:p>
        </p:txBody>
      </p:sp>
    </p:spTree>
    <p:extLst>
      <p:ext uri="{BB962C8B-B14F-4D97-AF65-F5344CB8AC3E}">
        <p14:creationId xmlns:p14="http://schemas.microsoft.com/office/powerpoint/2010/main" val="36949508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50433-7801-7E2C-96CD-651302962DB2}"/>
              </a:ext>
            </a:extLst>
          </p:cNvPr>
          <p:cNvSpPr>
            <a:spLocks noGrp="1"/>
          </p:cNvSpPr>
          <p:nvPr>
            <p:ph type="title"/>
          </p:nvPr>
        </p:nvSpPr>
        <p:spPr/>
        <p:txBody>
          <a:bodyPr/>
          <a:lstStyle/>
          <a:p>
            <a:r>
              <a:rPr lang="en-US" dirty="0"/>
              <a:t>Moving large plants in and out of doors</a:t>
            </a:r>
          </a:p>
        </p:txBody>
      </p:sp>
      <p:pic>
        <p:nvPicPr>
          <p:cNvPr id="6" name="Content Placeholder 5" descr="A picture containing person, standing&#10;&#10;Description automatically generated">
            <a:extLst>
              <a:ext uri="{FF2B5EF4-FFF2-40B4-BE49-F238E27FC236}">
                <a16:creationId xmlns:a16="http://schemas.microsoft.com/office/drawing/2014/main" id="{FEA4BEFD-0F06-0DD5-6EFD-3D7229B84C72}"/>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1825624"/>
            <a:ext cx="4550129" cy="4853471"/>
          </a:xfrm>
        </p:spPr>
      </p:pic>
      <p:pic>
        <p:nvPicPr>
          <p:cNvPr id="12" name="Content Placeholder 11" descr="A picture containing handcart&#10;&#10;Description automatically generated">
            <a:extLst>
              <a:ext uri="{FF2B5EF4-FFF2-40B4-BE49-F238E27FC236}">
                <a16:creationId xmlns:a16="http://schemas.microsoft.com/office/drawing/2014/main" id="{56F7CA69-2102-509F-393B-17F50FA3B7F9}"/>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996055" y="1552402"/>
            <a:ext cx="5520083" cy="5520083"/>
          </a:xfrm>
        </p:spPr>
      </p:pic>
    </p:spTree>
    <p:extLst>
      <p:ext uri="{BB962C8B-B14F-4D97-AF65-F5344CB8AC3E}">
        <p14:creationId xmlns:p14="http://schemas.microsoft.com/office/powerpoint/2010/main" val="18642617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6EF44-F9CB-4B0E-9134-50AEA29499A3}"/>
              </a:ext>
            </a:extLst>
          </p:cNvPr>
          <p:cNvSpPr>
            <a:spLocks noGrp="1"/>
          </p:cNvSpPr>
          <p:nvPr>
            <p:ph type="title"/>
          </p:nvPr>
        </p:nvSpPr>
        <p:spPr>
          <a:xfrm>
            <a:off x="5658678" y="365125"/>
            <a:ext cx="5695122" cy="1325563"/>
          </a:xfrm>
        </p:spPr>
        <p:txBody>
          <a:bodyPr/>
          <a:lstStyle/>
          <a:p>
            <a:r>
              <a:rPr lang="en-US" dirty="0"/>
              <a:t>Problems growing citrus</a:t>
            </a:r>
          </a:p>
        </p:txBody>
      </p:sp>
      <p:pic>
        <p:nvPicPr>
          <p:cNvPr id="5" name="Content Placeholder 4" descr="A close up of white flowers&#10;&#10;Description automatically generated with low confidence">
            <a:extLst>
              <a:ext uri="{FF2B5EF4-FFF2-40B4-BE49-F238E27FC236}">
                <a16:creationId xmlns:a16="http://schemas.microsoft.com/office/drawing/2014/main" id="{07CF5980-4985-485A-82EE-32818FC0805D}"/>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 y="0"/>
            <a:ext cx="5335059" cy="4001294"/>
          </a:xfrm>
        </p:spPr>
      </p:pic>
      <p:sp>
        <p:nvSpPr>
          <p:cNvPr id="6" name="Content Placeholder 5">
            <a:extLst>
              <a:ext uri="{FF2B5EF4-FFF2-40B4-BE49-F238E27FC236}">
                <a16:creationId xmlns:a16="http://schemas.microsoft.com/office/drawing/2014/main" id="{5BE0A760-27A5-2A01-467F-062788B8CC4B}"/>
              </a:ext>
            </a:extLst>
          </p:cNvPr>
          <p:cNvSpPr>
            <a:spLocks noGrp="1"/>
          </p:cNvSpPr>
          <p:nvPr>
            <p:ph sz="half" idx="2"/>
          </p:nvPr>
        </p:nvSpPr>
        <p:spPr>
          <a:xfrm>
            <a:off x="5658678" y="1825624"/>
            <a:ext cx="5695122" cy="4925131"/>
          </a:xfrm>
        </p:spPr>
        <p:txBody>
          <a:bodyPr>
            <a:normAutofit lnSpcReduction="10000"/>
          </a:bodyPr>
          <a:lstStyle/>
          <a:p>
            <a:r>
              <a:rPr lang="en-US" dirty="0"/>
              <a:t>No blossoms</a:t>
            </a:r>
          </a:p>
          <a:p>
            <a:pPr lvl="1"/>
            <a:r>
              <a:rPr lang="en-US" dirty="0"/>
              <a:t>Pot too large</a:t>
            </a:r>
          </a:p>
          <a:p>
            <a:pPr lvl="1"/>
            <a:r>
              <a:rPr lang="en-US" dirty="0"/>
              <a:t>Over fertilized</a:t>
            </a:r>
          </a:p>
          <a:p>
            <a:r>
              <a:rPr lang="en-US" dirty="0"/>
              <a:t>Blossoms – no fruit</a:t>
            </a:r>
          </a:p>
          <a:p>
            <a:pPr lvl="1"/>
            <a:r>
              <a:rPr lang="en-US" dirty="0"/>
              <a:t>Dry air</a:t>
            </a:r>
          </a:p>
          <a:p>
            <a:pPr lvl="1"/>
            <a:r>
              <a:rPr lang="en-US" dirty="0"/>
              <a:t>Needs help pollinating</a:t>
            </a:r>
          </a:p>
          <a:p>
            <a:r>
              <a:rPr lang="en-US" dirty="0"/>
              <a:t>Pests</a:t>
            </a:r>
          </a:p>
          <a:p>
            <a:pPr lvl="1"/>
            <a:r>
              <a:rPr lang="en-US" dirty="0"/>
              <a:t>Hand pick</a:t>
            </a:r>
          </a:p>
          <a:p>
            <a:pPr lvl="1"/>
            <a:r>
              <a:rPr lang="en-US" dirty="0"/>
              <a:t>Insecticidal soap</a:t>
            </a:r>
          </a:p>
          <a:p>
            <a:pPr lvl="1"/>
            <a:r>
              <a:rPr lang="en-US" dirty="0"/>
              <a:t>Dab </a:t>
            </a:r>
            <a:r>
              <a:rPr lang="en-US" dirty="0" err="1"/>
              <a:t>mealbug</a:t>
            </a:r>
            <a:r>
              <a:rPr lang="en-US" dirty="0"/>
              <a:t> with alcohol dipped swab</a:t>
            </a:r>
          </a:p>
          <a:p>
            <a:pPr lvl="1"/>
            <a:r>
              <a:rPr lang="en-US" dirty="0"/>
              <a:t>Firm spray with water hose</a:t>
            </a:r>
          </a:p>
          <a:p>
            <a:pPr lvl="1"/>
            <a:endParaRPr lang="en-US" dirty="0"/>
          </a:p>
          <a:p>
            <a:endParaRPr lang="en-US" dirty="0"/>
          </a:p>
        </p:txBody>
      </p:sp>
      <p:pic>
        <p:nvPicPr>
          <p:cNvPr id="4" name="Picture 3" descr="A close up of a green leaf&#10;&#10;Description automatically generated with medium confidence">
            <a:extLst>
              <a:ext uri="{FF2B5EF4-FFF2-40B4-BE49-F238E27FC236}">
                <a16:creationId xmlns:a16="http://schemas.microsoft.com/office/drawing/2014/main" id="{DA181149-CBB3-B2BE-5A0F-125C9B6E44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161094"/>
            <a:ext cx="5335058" cy="3472158"/>
          </a:xfrm>
          <a:prstGeom prst="rect">
            <a:avLst/>
          </a:prstGeom>
        </p:spPr>
      </p:pic>
    </p:spTree>
    <p:extLst>
      <p:ext uri="{BB962C8B-B14F-4D97-AF65-F5344CB8AC3E}">
        <p14:creationId xmlns:p14="http://schemas.microsoft.com/office/powerpoint/2010/main" val="8785260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0C904-7404-309A-3FDD-51E8B9F308CA}"/>
              </a:ext>
            </a:extLst>
          </p:cNvPr>
          <p:cNvSpPr>
            <a:spLocks noGrp="1"/>
          </p:cNvSpPr>
          <p:nvPr>
            <p:ph type="title"/>
          </p:nvPr>
        </p:nvSpPr>
        <p:spPr/>
        <p:txBody>
          <a:bodyPr>
            <a:normAutofit/>
          </a:bodyPr>
          <a:lstStyle/>
          <a:p>
            <a:r>
              <a:rPr lang="en-US" sz="5400" dirty="0"/>
              <a:t>What we’ll cover:</a:t>
            </a:r>
          </a:p>
        </p:txBody>
      </p:sp>
      <p:sp>
        <p:nvSpPr>
          <p:cNvPr id="3" name="Content Placeholder 2">
            <a:extLst>
              <a:ext uri="{FF2B5EF4-FFF2-40B4-BE49-F238E27FC236}">
                <a16:creationId xmlns:a16="http://schemas.microsoft.com/office/drawing/2014/main" id="{8FEDCE4D-C944-B27F-2AD2-BF43E14F1B61}"/>
              </a:ext>
            </a:extLst>
          </p:cNvPr>
          <p:cNvSpPr>
            <a:spLocks noGrp="1"/>
          </p:cNvSpPr>
          <p:nvPr>
            <p:ph idx="1"/>
          </p:nvPr>
        </p:nvSpPr>
        <p:spPr>
          <a:xfrm>
            <a:off x="838200" y="1563757"/>
            <a:ext cx="10515600" cy="4613206"/>
          </a:xfrm>
        </p:spPr>
        <p:txBody>
          <a:bodyPr>
            <a:normAutofit/>
          </a:bodyPr>
          <a:lstStyle/>
          <a:p>
            <a:pPr>
              <a:buFont typeface="+mj-lt"/>
              <a:buAutoNum type="arabicPeriod"/>
            </a:pPr>
            <a:r>
              <a:rPr lang="en-US" dirty="0"/>
              <a:t>Reasons to grow citrus</a:t>
            </a:r>
          </a:p>
          <a:p>
            <a:pPr>
              <a:buFont typeface="+mj-lt"/>
              <a:buAutoNum type="arabicPeriod"/>
            </a:pPr>
            <a:r>
              <a:rPr lang="en-US" dirty="0"/>
              <a:t>Select the right plant</a:t>
            </a:r>
          </a:p>
          <a:p>
            <a:pPr>
              <a:buFont typeface="+mj-lt"/>
              <a:buAutoNum type="arabicPeriod"/>
            </a:pPr>
            <a:r>
              <a:rPr lang="en-US" dirty="0"/>
              <a:t>Container and soil recommendations</a:t>
            </a:r>
          </a:p>
          <a:p>
            <a:pPr>
              <a:buFont typeface="+mj-lt"/>
              <a:buAutoNum type="arabicPeriod"/>
            </a:pPr>
            <a:r>
              <a:rPr lang="en-US" dirty="0"/>
              <a:t>Soil &amp; Fertilizing</a:t>
            </a:r>
          </a:p>
          <a:p>
            <a:pPr>
              <a:buFont typeface="+mj-lt"/>
              <a:buAutoNum type="arabicPeriod"/>
            </a:pPr>
            <a:r>
              <a:rPr lang="en-US" dirty="0"/>
              <a:t>Watering</a:t>
            </a:r>
          </a:p>
          <a:p>
            <a:pPr>
              <a:buFont typeface="+mj-lt"/>
              <a:buAutoNum type="arabicPeriod"/>
            </a:pPr>
            <a:r>
              <a:rPr lang="en-US" dirty="0"/>
              <a:t>Pruning</a:t>
            </a:r>
          </a:p>
          <a:p>
            <a:pPr>
              <a:buFont typeface="+mj-lt"/>
              <a:buAutoNum type="arabicPeriod"/>
            </a:pPr>
            <a:r>
              <a:rPr lang="en-US" dirty="0"/>
              <a:t>Lighting requirements</a:t>
            </a:r>
          </a:p>
          <a:p>
            <a:pPr>
              <a:buFont typeface="+mj-lt"/>
              <a:buAutoNum type="arabicPeriod"/>
            </a:pPr>
            <a:r>
              <a:rPr lang="en-US" dirty="0"/>
              <a:t>Inside and outside times of the year</a:t>
            </a:r>
          </a:p>
          <a:p>
            <a:pPr>
              <a:buFont typeface="+mj-lt"/>
              <a:buAutoNum type="arabicPeriod"/>
            </a:pPr>
            <a:r>
              <a:rPr lang="en-US" dirty="0"/>
              <a:t>Problems</a:t>
            </a:r>
          </a:p>
          <a:p>
            <a:pPr>
              <a:buFont typeface="+mj-lt"/>
              <a:buAutoNum type="arabicPeriod"/>
            </a:pPr>
            <a:endParaRPr lang="en-US" dirty="0"/>
          </a:p>
        </p:txBody>
      </p:sp>
      <p:pic>
        <p:nvPicPr>
          <p:cNvPr id="6" name="Content Placeholder 4" descr="A close up of white flowers&#10;&#10;Description automatically generated with low confidence">
            <a:extLst>
              <a:ext uri="{FF2B5EF4-FFF2-40B4-BE49-F238E27FC236}">
                <a16:creationId xmlns:a16="http://schemas.microsoft.com/office/drawing/2014/main" id="{EC7E3D74-0BD4-C29D-89E7-06B78DCD5C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9943" y="1825625"/>
            <a:ext cx="5114005" cy="3835504"/>
          </a:xfrm>
          <a:prstGeom prst="rect">
            <a:avLst/>
          </a:prstGeom>
        </p:spPr>
      </p:pic>
    </p:spTree>
    <p:extLst>
      <p:ext uri="{BB962C8B-B14F-4D97-AF65-F5344CB8AC3E}">
        <p14:creationId xmlns:p14="http://schemas.microsoft.com/office/powerpoint/2010/main" val="7298308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24B7D-F70F-C3BF-2BB2-7768FA3215C2}"/>
              </a:ext>
            </a:extLst>
          </p:cNvPr>
          <p:cNvSpPr>
            <a:spLocks noGrp="1"/>
          </p:cNvSpPr>
          <p:nvPr>
            <p:ph type="title"/>
          </p:nvPr>
        </p:nvSpPr>
        <p:spPr/>
        <p:txBody>
          <a:bodyPr/>
          <a:lstStyle/>
          <a:p>
            <a:r>
              <a:rPr lang="en-US" dirty="0"/>
              <a:t>Not developing fruit? Spray for humidity, pollinate with brush.</a:t>
            </a:r>
          </a:p>
        </p:txBody>
      </p:sp>
      <p:pic>
        <p:nvPicPr>
          <p:cNvPr id="6" name="Content Placeholder 5" descr="A close up of purple flowers&#10;&#10;Description automatically generated with low confidence">
            <a:extLst>
              <a:ext uri="{FF2B5EF4-FFF2-40B4-BE49-F238E27FC236}">
                <a16:creationId xmlns:a16="http://schemas.microsoft.com/office/drawing/2014/main" id="{2D96F386-DC4D-E153-4D66-0121EA5FB37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rot="5400000">
            <a:off x="611604" y="2434038"/>
            <a:ext cx="5946811" cy="4460107"/>
          </a:xfrm>
        </p:spPr>
      </p:pic>
      <p:pic>
        <p:nvPicPr>
          <p:cNvPr id="12" name="Content Placeholder 11" descr="A picture containing flower, pink, plant, purple&#10;&#10;Description automatically generated">
            <a:extLst>
              <a:ext uri="{FF2B5EF4-FFF2-40B4-BE49-F238E27FC236}">
                <a16:creationId xmlns:a16="http://schemas.microsoft.com/office/drawing/2014/main" id="{2380E86A-8A12-1307-A840-68B3C97A86D0}"/>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226866" y="1690686"/>
            <a:ext cx="4610178" cy="6146905"/>
          </a:xfrm>
        </p:spPr>
      </p:pic>
    </p:spTree>
    <p:extLst>
      <p:ext uri="{BB962C8B-B14F-4D97-AF65-F5344CB8AC3E}">
        <p14:creationId xmlns:p14="http://schemas.microsoft.com/office/powerpoint/2010/main" val="35651259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2AC82-195B-4C5C-8AD9-5523E3DD9476}"/>
              </a:ext>
            </a:extLst>
          </p:cNvPr>
          <p:cNvSpPr>
            <a:spLocks noGrp="1"/>
          </p:cNvSpPr>
          <p:nvPr>
            <p:ph type="title"/>
          </p:nvPr>
        </p:nvSpPr>
        <p:spPr/>
        <p:txBody>
          <a:bodyPr/>
          <a:lstStyle/>
          <a:p>
            <a:r>
              <a:rPr lang="en-US" dirty="0"/>
              <a:t>Lemons in many stages at once</a:t>
            </a:r>
          </a:p>
        </p:txBody>
      </p:sp>
      <p:pic>
        <p:nvPicPr>
          <p:cNvPr id="5" name="Content Placeholder 4" descr="A picture containing plant, indoor, flower&#10;&#10;Description automatically generated">
            <a:extLst>
              <a:ext uri="{FF2B5EF4-FFF2-40B4-BE49-F238E27FC236}">
                <a16:creationId xmlns:a16="http://schemas.microsoft.com/office/drawing/2014/main" id="{C1969E6B-3547-4319-981E-92B610EA5218}"/>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50800" y="1825625"/>
            <a:ext cx="6223000" cy="4667250"/>
          </a:xfrm>
        </p:spPr>
      </p:pic>
      <p:sp>
        <p:nvSpPr>
          <p:cNvPr id="3" name="Content Placeholder 2">
            <a:extLst>
              <a:ext uri="{FF2B5EF4-FFF2-40B4-BE49-F238E27FC236}">
                <a16:creationId xmlns:a16="http://schemas.microsoft.com/office/drawing/2014/main" id="{4690E1DF-21F6-F257-FB75-0CF261F87A62}"/>
              </a:ext>
            </a:extLst>
          </p:cNvPr>
          <p:cNvSpPr>
            <a:spLocks noGrp="1"/>
          </p:cNvSpPr>
          <p:nvPr>
            <p:ph sz="half" idx="2"/>
          </p:nvPr>
        </p:nvSpPr>
        <p:spPr>
          <a:xfrm>
            <a:off x="6569764" y="1825625"/>
            <a:ext cx="5489713" cy="4538594"/>
          </a:xfrm>
        </p:spPr>
        <p:txBody>
          <a:bodyPr/>
          <a:lstStyle/>
          <a:p>
            <a:r>
              <a:rPr lang="en-US" dirty="0"/>
              <a:t>Blossoms, newly forming fruit, green and ripe can be on tree all at once</a:t>
            </a:r>
          </a:p>
          <a:p>
            <a:r>
              <a:rPr lang="en-US" dirty="0"/>
              <a:t>Lemons, once ripe hold on the tree for weeks, months</a:t>
            </a:r>
          </a:p>
        </p:txBody>
      </p:sp>
    </p:spTree>
    <p:extLst>
      <p:ext uri="{BB962C8B-B14F-4D97-AF65-F5344CB8AC3E}">
        <p14:creationId xmlns:p14="http://schemas.microsoft.com/office/powerpoint/2010/main" val="10115926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9E9EE-577A-E587-92CA-80FEF0F5D375}"/>
              </a:ext>
            </a:extLst>
          </p:cNvPr>
          <p:cNvSpPr>
            <a:spLocks noGrp="1"/>
          </p:cNvSpPr>
          <p:nvPr>
            <p:ph type="title"/>
          </p:nvPr>
        </p:nvSpPr>
        <p:spPr/>
        <p:txBody>
          <a:bodyPr/>
          <a:lstStyle/>
          <a:p>
            <a:r>
              <a:rPr lang="en-US" dirty="0"/>
              <a:t>Sources for Citrus</a:t>
            </a:r>
          </a:p>
        </p:txBody>
      </p:sp>
      <p:sp>
        <p:nvSpPr>
          <p:cNvPr id="3" name="Content Placeholder 2">
            <a:extLst>
              <a:ext uri="{FF2B5EF4-FFF2-40B4-BE49-F238E27FC236}">
                <a16:creationId xmlns:a16="http://schemas.microsoft.com/office/drawing/2014/main" id="{CD369814-95AC-4CD5-07B0-7D18410E73BA}"/>
              </a:ext>
            </a:extLst>
          </p:cNvPr>
          <p:cNvSpPr>
            <a:spLocks noGrp="1"/>
          </p:cNvSpPr>
          <p:nvPr>
            <p:ph sz="half" idx="1"/>
          </p:nvPr>
        </p:nvSpPr>
        <p:spPr>
          <a:xfrm>
            <a:off x="838200" y="1825625"/>
            <a:ext cx="10515600" cy="4351338"/>
          </a:xfrm>
        </p:spPr>
        <p:txBody>
          <a:bodyPr/>
          <a:lstStyle/>
          <a:p>
            <a:r>
              <a:rPr lang="en-US" dirty="0" err="1"/>
              <a:t>Klingers</a:t>
            </a:r>
            <a:r>
              <a:rPr lang="en-US" dirty="0"/>
              <a:t> Farm Market has lemon</a:t>
            </a:r>
          </a:p>
          <a:p>
            <a:r>
              <a:rPr lang="en-US" dirty="0"/>
              <a:t>Chippewa Valley  Growers</a:t>
            </a:r>
          </a:p>
          <a:p>
            <a:r>
              <a:rPr lang="en-US" dirty="0"/>
              <a:t>Online there are many option</a:t>
            </a:r>
          </a:p>
          <a:p>
            <a:endParaRPr lang="en-US" dirty="0"/>
          </a:p>
        </p:txBody>
      </p:sp>
      <p:pic>
        <p:nvPicPr>
          <p:cNvPr id="8" name="Picture 7" descr="A close up of a planet&#10;&#10;Description automatically generated with low confidence">
            <a:extLst>
              <a:ext uri="{FF2B5EF4-FFF2-40B4-BE49-F238E27FC236}">
                <a16:creationId xmlns:a16="http://schemas.microsoft.com/office/drawing/2014/main" id="{3D24886C-4DB7-C6BC-431F-FE980CE04F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2919" y="1362637"/>
            <a:ext cx="5170248" cy="5032375"/>
          </a:xfrm>
          <a:prstGeom prst="rect">
            <a:avLst/>
          </a:prstGeom>
        </p:spPr>
      </p:pic>
    </p:spTree>
    <p:extLst>
      <p:ext uri="{BB962C8B-B14F-4D97-AF65-F5344CB8AC3E}">
        <p14:creationId xmlns:p14="http://schemas.microsoft.com/office/powerpoint/2010/main" val="39999163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077EF-EFB0-0CDA-516E-9B7F4282246C}"/>
              </a:ext>
            </a:extLst>
          </p:cNvPr>
          <p:cNvSpPr>
            <a:spLocks noGrp="1"/>
          </p:cNvSpPr>
          <p:nvPr>
            <p:ph type="title"/>
          </p:nvPr>
        </p:nvSpPr>
        <p:spPr>
          <a:xfrm>
            <a:off x="838200" y="236171"/>
            <a:ext cx="10515600" cy="1791921"/>
          </a:xfrm>
        </p:spPr>
        <p:txBody>
          <a:bodyPr/>
          <a:lstStyle/>
          <a:p>
            <a:r>
              <a:rPr lang="en-US" dirty="0"/>
              <a:t>Wisconsin’s Only Citrus Nursery- Sun Prairie https://franksfruittrees.com/</a:t>
            </a:r>
          </a:p>
        </p:txBody>
      </p:sp>
      <p:pic>
        <p:nvPicPr>
          <p:cNvPr id="6" name="Content Placeholder 5">
            <a:extLst>
              <a:ext uri="{FF2B5EF4-FFF2-40B4-BE49-F238E27FC236}">
                <a16:creationId xmlns:a16="http://schemas.microsoft.com/office/drawing/2014/main" id="{A49CEABA-2DB4-D6DB-340C-ED856C5D675B}"/>
              </a:ext>
            </a:extLst>
          </p:cNvPr>
          <p:cNvPicPr>
            <a:picLocks noGrp="1" noChangeAspect="1"/>
          </p:cNvPicPr>
          <p:nvPr>
            <p:ph sz="half" idx="1"/>
          </p:nvPr>
        </p:nvPicPr>
        <p:blipFill>
          <a:blip r:embed="rId2"/>
          <a:stretch>
            <a:fillRect/>
          </a:stretch>
        </p:blipFill>
        <p:spPr>
          <a:xfrm>
            <a:off x="508122" y="1847849"/>
            <a:ext cx="12335364" cy="4329113"/>
          </a:xfrm>
        </p:spPr>
      </p:pic>
      <p:pic>
        <p:nvPicPr>
          <p:cNvPr id="8" name="Picture 7" descr="A picture containing text, indoor, ceiling, people&#10;&#10;Description automatically generated">
            <a:extLst>
              <a:ext uri="{FF2B5EF4-FFF2-40B4-BE49-F238E27FC236}">
                <a16:creationId xmlns:a16="http://schemas.microsoft.com/office/drawing/2014/main" id="{CCDFC3DA-A49F-A3D8-EB9E-D90A4768F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9568" y="4012405"/>
            <a:ext cx="3389435" cy="2542076"/>
          </a:xfrm>
          <a:prstGeom prst="rect">
            <a:avLst/>
          </a:prstGeom>
        </p:spPr>
      </p:pic>
    </p:spTree>
    <p:extLst>
      <p:ext uri="{BB962C8B-B14F-4D97-AF65-F5344CB8AC3E}">
        <p14:creationId xmlns:p14="http://schemas.microsoft.com/office/powerpoint/2010/main" val="13844744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DC2FB-0E49-C9F4-C2B0-4752D7B78137}"/>
              </a:ext>
            </a:extLst>
          </p:cNvPr>
          <p:cNvSpPr>
            <a:spLocks noGrp="1"/>
          </p:cNvSpPr>
          <p:nvPr>
            <p:ph type="title"/>
          </p:nvPr>
        </p:nvSpPr>
        <p:spPr/>
        <p:txBody>
          <a:bodyPr/>
          <a:lstStyle/>
          <a:p>
            <a:r>
              <a:rPr lang="en-US" dirty="0"/>
              <a:t>Wisconsin Resource on Citrus</a:t>
            </a:r>
          </a:p>
        </p:txBody>
      </p:sp>
      <p:sp>
        <p:nvSpPr>
          <p:cNvPr id="3" name="Content Placeholder 2">
            <a:extLst>
              <a:ext uri="{FF2B5EF4-FFF2-40B4-BE49-F238E27FC236}">
                <a16:creationId xmlns:a16="http://schemas.microsoft.com/office/drawing/2014/main" id="{0EA8CEE8-CC98-9400-93FD-1684A1BEB0D1}"/>
              </a:ext>
            </a:extLst>
          </p:cNvPr>
          <p:cNvSpPr>
            <a:spLocks noGrp="1"/>
          </p:cNvSpPr>
          <p:nvPr>
            <p:ph sz="half" idx="1"/>
          </p:nvPr>
        </p:nvSpPr>
        <p:spPr>
          <a:xfrm>
            <a:off x="955430" y="1966302"/>
            <a:ext cx="10398369" cy="4351338"/>
          </a:xfrm>
        </p:spPr>
        <p:txBody>
          <a:bodyPr/>
          <a:lstStyle/>
          <a:p>
            <a:r>
              <a:rPr lang="en-US" dirty="0"/>
              <a:t>https://hort.extension.wisc.edu/articles/indoor-citrus/</a:t>
            </a:r>
          </a:p>
        </p:txBody>
      </p:sp>
      <p:pic>
        <p:nvPicPr>
          <p:cNvPr id="6" name="Picture 5" descr="A potted tree with yellow flowers&#10;&#10;Description automatically generated with low confidence">
            <a:extLst>
              <a:ext uri="{FF2B5EF4-FFF2-40B4-BE49-F238E27FC236}">
                <a16:creationId xmlns:a16="http://schemas.microsoft.com/office/drawing/2014/main" id="{CAA95436-1337-5683-15B3-A9E5217D74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9970" y="2713220"/>
            <a:ext cx="2749140" cy="4229446"/>
          </a:xfrm>
          <a:prstGeom prst="rect">
            <a:avLst/>
          </a:prstGeom>
        </p:spPr>
      </p:pic>
      <p:pic>
        <p:nvPicPr>
          <p:cNvPr id="8" name="Picture 7" descr="A plant in a pot&#10;&#10;Description automatically generated with medium confidence">
            <a:extLst>
              <a:ext uri="{FF2B5EF4-FFF2-40B4-BE49-F238E27FC236}">
                <a16:creationId xmlns:a16="http://schemas.microsoft.com/office/drawing/2014/main" id="{B5A0D3E1-F406-6287-A3BB-CCD74F1DAB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3649" y="2713220"/>
            <a:ext cx="5604611" cy="4782601"/>
          </a:xfrm>
          <a:prstGeom prst="rect">
            <a:avLst/>
          </a:prstGeom>
        </p:spPr>
      </p:pic>
    </p:spTree>
    <p:extLst>
      <p:ext uri="{BB962C8B-B14F-4D97-AF65-F5344CB8AC3E}">
        <p14:creationId xmlns:p14="http://schemas.microsoft.com/office/powerpoint/2010/main" val="29744414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2EBD4-881B-411C-8859-9E1741A1C841}"/>
              </a:ext>
            </a:extLst>
          </p:cNvPr>
          <p:cNvSpPr>
            <a:spLocks noGrp="1"/>
          </p:cNvSpPr>
          <p:nvPr>
            <p:ph type="title"/>
          </p:nvPr>
        </p:nvSpPr>
        <p:spPr>
          <a:xfrm>
            <a:off x="838200" y="211970"/>
            <a:ext cx="10515600" cy="1325563"/>
          </a:xfrm>
        </p:spPr>
        <p:txBody>
          <a:bodyPr/>
          <a:lstStyle/>
          <a:p>
            <a:r>
              <a:rPr lang="en-US" dirty="0"/>
              <a:t>Why I grow lemons…..</a:t>
            </a:r>
          </a:p>
        </p:txBody>
      </p:sp>
      <p:pic>
        <p:nvPicPr>
          <p:cNvPr id="15" name="Content Placeholder 14" descr="A plate of food&#10;&#10;Description automatically generated with medium confidence">
            <a:extLst>
              <a:ext uri="{FF2B5EF4-FFF2-40B4-BE49-F238E27FC236}">
                <a16:creationId xmlns:a16="http://schemas.microsoft.com/office/drawing/2014/main" id="{762A31EB-034B-8102-174F-78E7AAC2C6A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9438467" y="1371200"/>
            <a:ext cx="2435484" cy="3044355"/>
          </a:xfrm>
        </p:spPr>
      </p:pic>
      <p:pic>
        <p:nvPicPr>
          <p:cNvPr id="8" name="Picture 7" descr="A picture containing table, indoor&#10;&#10;Description automatically generated">
            <a:extLst>
              <a:ext uri="{FF2B5EF4-FFF2-40B4-BE49-F238E27FC236}">
                <a16:creationId xmlns:a16="http://schemas.microsoft.com/office/drawing/2014/main" id="{4AD34429-618D-B59C-8FE1-5FB67F1FC57D}"/>
              </a:ext>
            </a:extLst>
          </p:cNvPr>
          <p:cNvPicPr>
            <a:picLocks noChangeAspect="1"/>
          </p:cNvPicPr>
          <p:nvPr/>
        </p:nvPicPr>
        <p:blipFill rotWithShape="1">
          <a:blip r:embed="rId4">
            <a:extLst>
              <a:ext uri="{28A0092B-C50C-407E-A947-70E740481C1C}">
                <a14:useLocalDpi xmlns:a14="http://schemas.microsoft.com/office/drawing/2010/main" val="0"/>
              </a:ext>
            </a:extLst>
          </a:blip>
          <a:srcRect l="14708" t="26076" r="14708" b="17733"/>
          <a:stretch/>
        </p:blipFill>
        <p:spPr>
          <a:xfrm>
            <a:off x="1334821" y="4683514"/>
            <a:ext cx="3286893" cy="1962516"/>
          </a:xfrm>
          <a:prstGeom prst="rect">
            <a:avLst/>
          </a:prstGeom>
        </p:spPr>
      </p:pic>
      <p:pic>
        <p:nvPicPr>
          <p:cNvPr id="10" name="Picture 9" descr="A bowl of food&#10;&#10;Description automatically generated with low confidence">
            <a:extLst>
              <a:ext uri="{FF2B5EF4-FFF2-40B4-BE49-F238E27FC236}">
                <a16:creationId xmlns:a16="http://schemas.microsoft.com/office/drawing/2014/main" id="{9F5824F4-DCA6-2E33-D4F0-E636783C39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127" y="1371200"/>
            <a:ext cx="4347067" cy="3073512"/>
          </a:xfrm>
          <a:prstGeom prst="rect">
            <a:avLst/>
          </a:prstGeom>
        </p:spPr>
      </p:pic>
      <p:pic>
        <p:nvPicPr>
          <p:cNvPr id="12" name="Picture 11" descr="A picture containing food, indoor, black, slice&#10;&#10;Description automatically generated">
            <a:extLst>
              <a:ext uri="{FF2B5EF4-FFF2-40B4-BE49-F238E27FC236}">
                <a16:creationId xmlns:a16="http://schemas.microsoft.com/office/drawing/2014/main" id="{59304347-9AC1-2DDB-A5E7-2BD470FE5F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36437" y="1371200"/>
            <a:ext cx="4566533" cy="3044355"/>
          </a:xfrm>
          <a:prstGeom prst="rect">
            <a:avLst/>
          </a:prstGeom>
        </p:spPr>
      </p:pic>
      <p:sp>
        <p:nvSpPr>
          <p:cNvPr id="17" name="Content Placeholder 16">
            <a:extLst>
              <a:ext uri="{FF2B5EF4-FFF2-40B4-BE49-F238E27FC236}">
                <a16:creationId xmlns:a16="http://schemas.microsoft.com/office/drawing/2014/main" id="{4A60BAF5-FD57-1439-F56A-17FA37736BD4}"/>
              </a:ext>
            </a:extLst>
          </p:cNvPr>
          <p:cNvSpPr>
            <a:spLocks noGrp="1"/>
          </p:cNvSpPr>
          <p:nvPr>
            <p:ph sz="half" idx="1"/>
          </p:nvPr>
        </p:nvSpPr>
        <p:spPr>
          <a:xfrm>
            <a:off x="4979487" y="4682331"/>
            <a:ext cx="6894463" cy="1962516"/>
          </a:xfrm>
        </p:spPr>
        <p:txBody>
          <a:bodyPr>
            <a:normAutofit lnSpcReduction="10000"/>
          </a:bodyPr>
          <a:lstStyle/>
          <a:p>
            <a:r>
              <a:rPr lang="en-US" dirty="0"/>
              <a:t>Greek Lemon Potatoes, </a:t>
            </a:r>
          </a:p>
          <a:p>
            <a:r>
              <a:rPr lang="en-US" dirty="0"/>
              <a:t>Chicken Breast with Lemon</a:t>
            </a:r>
          </a:p>
          <a:p>
            <a:r>
              <a:rPr lang="en-US" dirty="0"/>
              <a:t>Over asparagus and seafood</a:t>
            </a:r>
          </a:p>
          <a:p>
            <a:r>
              <a:rPr lang="en-US" dirty="0"/>
              <a:t>Lemon cookies</a:t>
            </a:r>
          </a:p>
        </p:txBody>
      </p:sp>
    </p:spTree>
    <p:extLst>
      <p:ext uri="{BB962C8B-B14F-4D97-AF65-F5344CB8AC3E}">
        <p14:creationId xmlns:p14="http://schemas.microsoft.com/office/powerpoint/2010/main" val="5850311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7FA90-2A1A-49FB-8CE6-AFCF09191B0B}"/>
              </a:ext>
            </a:extLst>
          </p:cNvPr>
          <p:cNvSpPr>
            <a:spLocks noGrp="1"/>
          </p:cNvSpPr>
          <p:nvPr>
            <p:ph type="title"/>
          </p:nvPr>
        </p:nvSpPr>
        <p:spPr/>
        <p:txBody>
          <a:bodyPr/>
          <a:lstStyle/>
          <a:p>
            <a:r>
              <a:rPr lang="en-US" dirty="0"/>
              <a:t>Questions?</a:t>
            </a:r>
          </a:p>
        </p:txBody>
      </p:sp>
      <p:pic>
        <p:nvPicPr>
          <p:cNvPr id="7" name="Content Placeholder 6" descr="A picture containing person, indoor, smiling&#10;&#10;Description automatically generated">
            <a:extLst>
              <a:ext uri="{FF2B5EF4-FFF2-40B4-BE49-F238E27FC236}">
                <a16:creationId xmlns:a16="http://schemas.microsoft.com/office/drawing/2014/main" id="{37901134-4025-C844-B9DA-6CB2D0BBC7E1}"/>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029529" y="1825625"/>
            <a:ext cx="2521088" cy="2521088"/>
          </a:xfrm>
        </p:spPr>
      </p:pic>
      <p:sp>
        <p:nvSpPr>
          <p:cNvPr id="8" name="Content Placeholder 7">
            <a:extLst>
              <a:ext uri="{FF2B5EF4-FFF2-40B4-BE49-F238E27FC236}">
                <a16:creationId xmlns:a16="http://schemas.microsoft.com/office/drawing/2014/main" id="{BEBB1441-B340-577C-D274-4D938B142D15}"/>
              </a:ext>
            </a:extLst>
          </p:cNvPr>
          <p:cNvSpPr>
            <a:spLocks noGrp="1"/>
          </p:cNvSpPr>
          <p:nvPr>
            <p:ph sz="half" idx="2"/>
          </p:nvPr>
        </p:nvSpPr>
        <p:spPr>
          <a:xfrm>
            <a:off x="4214191" y="1835702"/>
            <a:ext cx="7315200" cy="4351338"/>
          </a:xfrm>
        </p:spPr>
        <p:txBody>
          <a:bodyPr/>
          <a:lstStyle/>
          <a:p>
            <a:pPr marL="0" indent="0">
              <a:buNone/>
            </a:pPr>
            <a:r>
              <a:rPr lang="en-US" i="1" dirty="0"/>
              <a:t>Thank you</a:t>
            </a:r>
          </a:p>
          <a:p>
            <a:pPr marL="0" indent="0">
              <a:buNone/>
            </a:pPr>
            <a:r>
              <a:rPr lang="en-US" i="1" dirty="0"/>
              <a:t>Ellen Terwilliger</a:t>
            </a:r>
          </a:p>
          <a:p>
            <a:pPr marL="0" indent="0">
              <a:buNone/>
            </a:pPr>
            <a:r>
              <a:rPr lang="en-US" i="1" dirty="0"/>
              <a:t>Master Gardener Volunteer – Eau Claire, WI</a:t>
            </a:r>
          </a:p>
          <a:p>
            <a:pPr marL="0" indent="0">
              <a:buNone/>
            </a:pPr>
            <a:r>
              <a:rPr lang="en-US" i="1" dirty="0"/>
              <a:t>terwilset@gmail.com</a:t>
            </a:r>
          </a:p>
        </p:txBody>
      </p:sp>
    </p:spTree>
    <p:extLst>
      <p:ext uri="{BB962C8B-B14F-4D97-AF65-F5344CB8AC3E}">
        <p14:creationId xmlns:p14="http://schemas.microsoft.com/office/powerpoint/2010/main" val="22294111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A3682-797B-BCD4-6776-A45F5A0A1481}"/>
              </a:ext>
            </a:extLst>
          </p:cNvPr>
          <p:cNvSpPr>
            <a:spLocks noGrp="1"/>
          </p:cNvSpPr>
          <p:nvPr>
            <p:ph type="title"/>
          </p:nvPr>
        </p:nvSpPr>
        <p:spPr/>
        <p:txBody>
          <a:bodyPr/>
          <a:lstStyle/>
          <a:p>
            <a:r>
              <a:rPr lang="en-US" dirty="0"/>
              <a:t>Reasons to Grow Citrus</a:t>
            </a:r>
          </a:p>
        </p:txBody>
      </p:sp>
      <p:pic>
        <p:nvPicPr>
          <p:cNvPr id="7" name="Picture 6">
            <a:extLst>
              <a:ext uri="{FF2B5EF4-FFF2-40B4-BE49-F238E27FC236}">
                <a16:creationId xmlns:a16="http://schemas.microsoft.com/office/drawing/2014/main" id="{4E083DEB-2C21-2E17-E7C1-65E1FB205C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3211" y="1825625"/>
            <a:ext cx="5590554" cy="3727036"/>
          </a:xfrm>
          <a:prstGeom prst="rect">
            <a:avLst/>
          </a:prstGeom>
        </p:spPr>
      </p:pic>
      <p:sp>
        <p:nvSpPr>
          <p:cNvPr id="9" name="Content Placeholder 8">
            <a:extLst>
              <a:ext uri="{FF2B5EF4-FFF2-40B4-BE49-F238E27FC236}">
                <a16:creationId xmlns:a16="http://schemas.microsoft.com/office/drawing/2014/main" id="{F76918B8-5E21-7347-22B6-F51A3758BD88}"/>
              </a:ext>
            </a:extLst>
          </p:cNvPr>
          <p:cNvSpPr>
            <a:spLocks noGrp="1"/>
          </p:cNvSpPr>
          <p:nvPr>
            <p:ph idx="1"/>
          </p:nvPr>
        </p:nvSpPr>
        <p:spPr>
          <a:xfrm>
            <a:off x="838200" y="1825625"/>
            <a:ext cx="5350565" cy="4351338"/>
          </a:xfrm>
        </p:spPr>
        <p:txBody>
          <a:bodyPr/>
          <a:lstStyle/>
          <a:p>
            <a:r>
              <a:rPr lang="en-US" dirty="0"/>
              <a:t>Can be grown indoors and outdoors</a:t>
            </a:r>
          </a:p>
          <a:p>
            <a:r>
              <a:rPr lang="en-US" dirty="0"/>
              <a:t>Relatively easy to grow in our climate</a:t>
            </a:r>
          </a:p>
          <a:p>
            <a:r>
              <a:rPr lang="en-US" dirty="0"/>
              <a:t>Great to eat fresh or in cooking or baking</a:t>
            </a:r>
          </a:p>
          <a:p>
            <a:r>
              <a:rPr lang="en-US" dirty="0"/>
              <a:t>They are beautiful and smell good</a:t>
            </a:r>
          </a:p>
          <a:p>
            <a:endParaRPr lang="en-US" dirty="0"/>
          </a:p>
          <a:p>
            <a:endParaRPr lang="en-US" dirty="0"/>
          </a:p>
        </p:txBody>
      </p:sp>
    </p:spTree>
    <p:extLst>
      <p:ext uri="{BB962C8B-B14F-4D97-AF65-F5344CB8AC3E}">
        <p14:creationId xmlns:p14="http://schemas.microsoft.com/office/powerpoint/2010/main" val="11434411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01AD7-0FB6-78E7-1C9D-BE78602ECD42}"/>
              </a:ext>
            </a:extLst>
          </p:cNvPr>
          <p:cNvSpPr>
            <a:spLocks noGrp="1"/>
          </p:cNvSpPr>
          <p:nvPr>
            <p:ph type="title"/>
          </p:nvPr>
        </p:nvSpPr>
        <p:spPr>
          <a:xfrm>
            <a:off x="2091264" y="365125"/>
            <a:ext cx="9262535" cy="1325563"/>
          </a:xfrm>
        </p:spPr>
        <p:txBody>
          <a:bodyPr/>
          <a:lstStyle/>
          <a:p>
            <a:r>
              <a:rPr lang="en-US" dirty="0"/>
              <a:t>Citrus go way back</a:t>
            </a:r>
          </a:p>
        </p:txBody>
      </p:sp>
      <p:pic>
        <p:nvPicPr>
          <p:cNvPr id="5" name="Content Placeholder 4" descr="A picture containing grass, sky, outdoor, garden&#10;&#10;Description automatically generated">
            <a:extLst>
              <a:ext uri="{FF2B5EF4-FFF2-40B4-BE49-F238E27FC236}">
                <a16:creationId xmlns:a16="http://schemas.microsoft.com/office/drawing/2014/main" id="{89EF70AF-B7A0-2A08-DE02-93EE097ADED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91265" y="1400615"/>
            <a:ext cx="8668677" cy="5779117"/>
          </a:xfrm>
        </p:spPr>
      </p:pic>
    </p:spTree>
    <p:extLst>
      <p:ext uri="{BB962C8B-B14F-4D97-AF65-F5344CB8AC3E}">
        <p14:creationId xmlns:p14="http://schemas.microsoft.com/office/powerpoint/2010/main" val="24565216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8ACF-5BE1-C169-D229-8E3F283FE75A}"/>
              </a:ext>
            </a:extLst>
          </p:cNvPr>
          <p:cNvSpPr>
            <a:spLocks noGrp="1"/>
          </p:cNvSpPr>
          <p:nvPr>
            <p:ph type="title"/>
          </p:nvPr>
        </p:nvSpPr>
        <p:spPr/>
        <p:txBody>
          <a:bodyPr/>
          <a:lstStyle/>
          <a:p>
            <a:r>
              <a:rPr lang="en-US" dirty="0"/>
              <a:t>Choose the right  dwarf plant 	</a:t>
            </a:r>
          </a:p>
        </p:txBody>
      </p:sp>
      <p:sp>
        <p:nvSpPr>
          <p:cNvPr id="3" name="Content Placeholder 2">
            <a:extLst>
              <a:ext uri="{FF2B5EF4-FFF2-40B4-BE49-F238E27FC236}">
                <a16:creationId xmlns:a16="http://schemas.microsoft.com/office/drawing/2014/main" id="{F0B80C75-182E-7761-6DE2-D17321173AA3}"/>
              </a:ext>
            </a:extLst>
          </p:cNvPr>
          <p:cNvSpPr>
            <a:spLocks noGrp="1"/>
          </p:cNvSpPr>
          <p:nvPr>
            <p:ph idx="1"/>
          </p:nvPr>
        </p:nvSpPr>
        <p:spPr>
          <a:xfrm>
            <a:off x="410817" y="1825625"/>
            <a:ext cx="10942983" cy="4351338"/>
          </a:xfrm>
        </p:spPr>
        <p:txBody>
          <a:bodyPr/>
          <a:lstStyle/>
          <a:p>
            <a:r>
              <a:rPr lang="en-US" dirty="0"/>
              <a:t>Dwarf varieties of:</a:t>
            </a:r>
          </a:p>
          <a:p>
            <a:pPr lvl="1"/>
            <a:r>
              <a:rPr lang="en-US" dirty="0"/>
              <a:t>Meyer Lemon</a:t>
            </a:r>
          </a:p>
          <a:p>
            <a:pPr lvl="1"/>
            <a:r>
              <a:rPr lang="en-US" dirty="0"/>
              <a:t>Calamondin Orange</a:t>
            </a:r>
          </a:p>
          <a:p>
            <a:pPr lvl="1"/>
            <a:r>
              <a:rPr lang="en-US" dirty="0"/>
              <a:t>Kumquats</a:t>
            </a:r>
          </a:p>
          <a:p>
            <a:pPr lvl="1"/>
            <a:endParaRPr lang="en-US" dirty="0"/>
          </a:p>
          <a:p>
            <a:pPr marL="457200" lvl="1" indent="0">
              <a:buNone/>
            </a:pPr>
            <a:endParaRPr lang="en-US" dirty="0"/>
          </a:p>
          <a:p>
            <a:pPr lvl="1"/>
            <a:endParaRPr lang="en-US" dirty="0"/>
          </a:p>
        </p:txBody>
      </p:sp>
      <p:pic>
        <p:nvPicPr>
          <p:cNvPr id="5" name="Picture 4">
            <a:extLst>
              <a:ext uri="{FF2B5EF4-FFF2-40B4-BE49-F238E27FC236}">
                <a16:creationId xmlns:a16="http://schemas.microsoft.com/office/drawing/2014/main" id="{E073AC10-8A26-0388-AAB4-3CE1E0A289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7363" y="3225800"/>
            <a:ext cx="3632200" cy="3632200"/>
          </a:xfrm>
          <a:prstGeom prst="rect">
            <a:avLst/>
          </a:prstGeom>
        </p:spPr>
      </p:pic>
      <p:pic>
        <p:nvPicPr>
          <p:cNvPr id="6" name="Content Placeholder 4" descr="A hand holding a yellow flower&#10;&#10;Description automatically generated with low confidence">
            <a:extLst>
              <a:ext uri="{FF2B5EF4-FFF2-40B4-BE49-F238E27FC236}">
                <a16:creationId xmlns:a16="http://schemas.microsoft.com/office/drawing/2014/main" id="{92978565-972C-4A71-96B0-D5A7A092A0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127" y="3743693"/>
            <a:ext cx="3616509" cy="2712382"/>
          </a:xfrm>
          <a:prstGeom prst="rect">
            <a:avLst/>
          </a:prstGeom>
        </p:spPr>
      </p:pic>
      <p:pic>
        <p:nvPicPr>
          <p:cNvPr id="9" name="Picture 8">
            <a:extLst>
              <a:ext uri="{FF2B5EF4-FFF2-40B4-BE49-F238E27FC236}">
                <a16:creationId xmlns:a16="http://schemas.microsoft.com/office/drawing/2014/main" id="{90125C1C-6F5B-C9D1-D55B-1A11023CB7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07812" y="2679700"/>
            <a:ext cx="3776375" cy="3776375"/>
          </a:xfrm>
          <a:prstGeom prst="rect">
            <a:avLst/>
          </a:prstGeom>
        </p:spPr>
      </p:pic>
    </p:spTree>
    <p:extLst>
      <p:ext uri="{BB962C8B-B14F-4D97-AF65-F5344CB8AC3E}">
        <p14:creationId xmlns:p14="http://schemas.microsoft.com/office/powerpoint/2010/main" val="3774734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CF77F-47F2-6295-75B2-00F3BE7E6359}"/>
              </a:ext>
            </a:extLst>
          </p:cNvPr>
          <p:cNvSpPr>
            <a:spLocks noGrp="1"/>
          </p:cNvSpPr>
          <p:nvPr>
            <p:ph type="title"/>
          </p:nvPr>
        </p:nvSpPr>
        <p:spPr>
          <a:xfrm>
            <a:off x="6981930" y="1099930"/>
            <a:ext cx="5711688" cy="2796208"/>
          </a:xfrm>
        </p:spPr>
        <p:txBody>
          <a:bodyPr/>
          <a:lstStyle/>
          <a:p>
            <a:r>
              <a:rPr lang="en-US" dirty="0"/>
              <a:t>Many dwarf varieties. </a:t>
            </a:r>
          </a:p>
        </p:txBody>
      </p:sp>
      <p:pic>
        <p:nvPicPr>
          <p:cNvPr id="5" name="Content Placeholder 4">
            <a:extLst>
              <a:ext uri="{FF2B5EF4-FFF2-40B4-BE49-F238E27FC236}">
                <a16:creationId xmlns:a16="http://schemas.microsoft.com/office/drawing/2014/main" id="{C043646B-1D4B-03D1-85C5-1EF84270293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45894" y="-70126"/>
            <a:ext cx="6436036" cy="7610613"/>
          </a:xfrm>
        </p:spPr>
      </p:pic>
    </p:spTree>
    <p:extLst>
      <p:ext uri="{BB962C8B-B14F-4D97-AF65-F5344CB8AC3E}">
        <p14:creationId xmlns:p14="http://schemas.microsoft.com/office/powerpoint/2010/main" val="12570950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27BF2-5D32-8495-FBEA-4E89C0370B88}"/>
              </a:ext>
            </a:extLst>
          </p:cNvPr>
          <p:cNvSpPr>
            <a:spLocks noGrp="1"/>
          </p:cNvSpPr>
          <p:nvPr>
            <p:ph type="title"/>
          </p:nvPr>
        </p:nvSpPr>
        <p:spPr/>
        <p:txBody>
          <a:bodyPr/>
          <a:lstStyle/>
          <a:p>
            <a:r>
              <a:rPr lang="en-US" dirty="0"/>
              <a:t>Choose the right container</a:t>
            </a:r>
          </a:p>
        </p:txBody>
      </p:sp>
      <p:sp>
        <p:nvSpPr>
          <p:cNvPr id="3" name="Content Placeholder 2">
            <a:extLst>
              <a:ext uri="{FF2B5EF4-FFF2-40B4-BE49-F238E27FC236}">
                <a16:creationId xmlns:a16="http://schemas.microsoft.com/office/drawing/2014/main" id="{6562A669-4984-7AC5-2671-140EBE57EF3E}"/>
              </a:ext>
            </a:extLst>
          </p:cNvPr>
          <p:cNvSpPr>
            <a:spLocks noGrp="1"/>
          </p:cNvSpPr>
          <p:nvPr>
            <p:ph idx="1"/>
          </p:nvPr>
        </p:nvSpPr>
        <p:spPr>
          <a:xfrm>
            <a:off x="838200" y="1587086"/>
            <a:ext cx="10515600" cy="4351338"/>
          </a:xfrm>
        </p:spPr>
        <p:txBody>
          <a:bodyPr/>
          <a:lstStyle/>
          <a:p>
            <a:r>
              <a:rPr lang="en-US" dirty="0"/>
              <a:t>Consider size and material</a:t>
            </a:r>
          </a:p>
        </p:txBody>
      </p:sp>
      <p:pic>
        <p:nvPicPr>
          <p:cNvPr id="4" name="Content Placeholder 4" descr="A picture containing plant, flower, bouquet&#10;&#10;Description automatically generated">
            <a:extLst>
              <a:ext uri="{FF2B5EF4-FFF2-40B4-BE49-F238E27FC236}">
                <a16:creationId xmlns:a16="http://schemas.microsoft.com/office/drawing/2014/main" id="{343093B7-C814-6FC9-C80D-D98AD0BE90A1}"/>
              </a:ext>
            </a:extLst>
          </p:cNvPr>
          <p:cNvPicPr>
            <a:picLocks noChangeAspect="1"/>
          </p:cNvPicPr>
          <p:nvPr/>
        </p:nvPicPr>
        <p:blipFill rotWithShape="1">
          <a:blip r:embed="rId3">
            <a:extLst>
              <a:ext uri="{28A0092B-C50C-407E-A947-70E740481C1C}">
                <a14:useLocalDpi xmlns:a14="http://schemas.microsoft.com/office/drawing/2010/main" val="0"/>
              </a:ext>
            </a:extLst>
          </a:blip>
          <a:srcRect t="19649"/>
          <a:stretch/>
        </p:blipFill>
        <p:spPr>
          <a:xfrm>
            <a:off x="6837995" y="1311192"/>
            <a:ext cx="4996195" cy="5352645"/>
          </a:xfrm>
          <a:prstGeom prst="rect">
            <a:avLst/>
          </a:prstGeom>
        </p:spPr>
      </p:pic>
      <p:pic>
        <p:nvPicPr>
          <p:cNvPr id="8" name="Picture 7">
            <a:extLst>
              <a:ext uri="{FF2B5EF4-FFF2-40B4-BE49-F238E27FC236}">
                <a16:creationId xmlns:a16="http://schemas.microsoft.com/office/drawing/2014/main" id="{55B0ECDD-199F-3ECC-A2B7-6954E3193EB6}"/>
              </a:ext>
            </a:extLst>
          </p:cNvPr>
          <p:cNvPicPr>
            <a:picLocks noChangeAspect="1"/>
          </p:cNvPicPr>
          <p:nvPr/>
        </p:nvPicPr>
        <p:blipFill rotWithShape="1">
          <a:blip r:embed="rId4">
            <a:extLst>
              <a:ext uri="{28A0092B-C50C-407E-A947-70E740481C1C}">
                <a14:useLocalDpi xmlns:a14="http://schemas.microsoft.com/office/drawing/2010/main" val="0"/>
              </a:ext>
            </a:extLst>
          </a:blip>
          <a:srcRect t="10127"/>
          <a:stretch/>
        </p:blipFill>
        <p:spPr>
          <a:xfrm>
            <a:off x="-17611" y="2342319"/>
            <a:ext cx="6455499" cy="4351338"/>
          </a:xfrm>
          <a:prstGeom prst="rect">
            <a:avLst/>
          </a:prstGeom>
        </p:spPr>
      </p:pic>
    </p:spTree>
    <p:extLst>
      <p:ext uri="{BB962C8B-B14F-4D97-AF65-F5344CB8AC3E}">
        <p14:creationId xmlns:p14="http://schemas.microsoft.com/office/powerpoint/2010/main" val="14268091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26683-1ABF-3039-63A2-49FD8C023AD2}"/>
              </a:ext>
            </a:extLst>
          </p:cNvPr>
          <p:cNvSpPr>
            <a:spLocks noGrp="1"/>
          </p:cNvSpPr>
          <p:nvPr>
            <p:ph type="title"/>
          </p:nvPr>
        </p:nvSpPr>
        <p:spPr/>
        <p:txBody>
          <a:bodyPr/>
          <a:lstStyle/>
          <a:p>
            <a:r>
              <a:rPr lang="en-US" dirty="0"/>
              <a:t>Citrus Soil Needs</a:t>
            </a:r>
          </a:p>
        </p:txBody>
      </p:sp>
      <p:sp>
        <p:nvSpPr>
          <p:cNvPr id="3" name="Content Placeholder 2">
            <a:extLst>
              <a:ext uri="{FF2B5EF4-FFF2-40B4-BE49-F238E27FC236}">
                <a16:creationId xmlns:a16="http://schemas.microsoft.com/office/drawing/2014/main" id="{14EE61C0-A89B-4786-CC74-7149C8B71A55}"/>
              </a:ext>
            </a:extLst>
          </p:cNvPr>
          <p:cNvSpPr>
            <a:spLocks noGrp="1"/>
          </p:cNvSpPr>
          <p:nvPr>
            <p:ph idx="1"/>
          </p:nvPr>
        </p:nvSpPr>
        <p:spPr>
          <a:xfrm>
            <a:off x="838200" y="1825625"/>
            <a:ext cx="6384235" cy="4351338"/>
          </a:xfrm>
        </p:spPr>
        <p:txBody>
          <a:bodyPr>
            <a:normAutofit/>
          </a:bodyPr>
          <a:lstStyle/>
          <a:p>
            <a:r>
              <a:rPr lang="en-US" dirty="0"/>
              <a:t>Well-draining, yet highly fertile soilless mix. </a:t>
            </a:r>
          </a:p>
          <a:p>
            <a:pPr lvl="1"/>
            <a:r>
              <a:rPr lang="en-US" dirty="0"/>
              <a:t>Don’t use garden soil</a:t>
            </a:r>
          </a:p>
          <a:p>
            <a:r>
              <a:rPr lang="en-US" dirty="0"/>
              <a:t>Repot every few years</a:t>
            </a:r>
          </a:p>
          <a:p>
            <a:r>
              <a:rPr lang="en-US" dirty="0"/>
              <a:t>Or if you want to make your own mix, you’ll want to do something like this:</a:t>
            </a:r>
          </a:p>
          <a:p>
            <a:pPr lvl="1"/>
            <a:r>
              <a:rPr lang="en-US" dirty="0">
                <a:solidFill>
                  <a:srgbClr val="222222"/>
                </a:solidFill>
                <a:effectLst/>
              </a:rPr>
              <a:t>5 parts pine bark fines; </a:t>
            </a:r>
            <a:endParaRPr lang="en-US" dirty="0"/>
          </a:p>
          <a:p>
            <a:pPr lvl="1"/>
            <a:r>
              <a:rPr lang="en-US" dirty="0">
                <a:solidFill>
                  <a:srgbClr val="222222"/>
                </a:solidFill>
                <a:effectLst/>
              </a:rPr>
              <a:t>1 part sphagnum peat OR coconut coir; </a:t>
            </a:r>
            <a:endParaRPr lang="en-US" dirty="0"/>
          </a:p>
          <a:p>
            <a:pPr lvl="1"/>
            <a:r>
              <a:rPr lang="en-US" dirty="0">
                <a:solidFill>
                  <a:srgbClr val="222222"/>
                </a:solidFill>
                <a:effectLst/>
              </a:rPr>
              <a:t>1-2 parts perlite; </a:t>
            </a:r>
            <a:endParaRPr lang="en-US" dirty="0"/>
          </a:p>
          <a:p>
            <a:pPr lvl="1"/>
            <a:r>
              <a:rPr lang="en-US" dirty="0">
                <a:solidFill>
                  <a:srgbClr val="222222"/>
                </a:solidFill>
                <a:effectLst/>
              </a:rPr>
              <a:t>1 part good compost. </a:t>
            </a:r>
          </a:p>
          <a:p>
            <a:pPr marL="457200" lvl="1" indent="0">
              <a:buNone/>
            </a:pPr>
            <a:endParaRPr lang="en-US" dirty="0"/>
          </a:p>
          <a:p>
            <a:endParaRPr lang="en-US" dirty="0"/>
          </a:p>
        </p:txBody>
      </p:sp>
      <p:pic>
        <p:nvPicPr>
          <p:cNvPr id="7" name="Picture 6">
            <a:extLst>
              <a:ext uri="{FF2B5EF4-FFF2-40B4-BE49-F238E27FC236}">
                <a16:creationId xmlns:a16="http://schemas.microsoft.com/office/drawing/2014/main" id="{9416A3EF-C33F-CC94-9270-BB55F5C4B9A0}"/>
              </a:ext>
            </a:extLst>
          </p:cNvPr>
          <p:cNvPicPr>
            <a:picLocks noChangeAspect="1"/>
          </p:cNvPicPr>
          <p:nvPr/>
        </p:nvPicPr>
        <p:blipFill rotWithShape="1">
          <a:blip r:embed="rId3">
            <a:extLst>
              <a:ext uri="{28A0092B-C50C-407E-A947-70E740481C1C}">
                <a14:useLocalDpi xmlns:a14="http://schemas.microsoft.com/office/drawing/2010/main" val="0"/>
              </a:ext>
            </a:extLst>
          </a:blip>
          <a:srcRect t="20097"/>
          <a:stretch/>
        </p:blipFill>
        <p:spPr>
          <a:xfrm>
            <a:off x="7575437" y="-63888"/>
            <a:ext cx="3909060" cy="5479774"/>
          </a:xfrm>
          <a:prstGeom prst="rect">
            <a:avLst/>
          </a:prstGeom>
        </p:spPr>
      </p:pic>
      <p:pic>
        <p:nvPicPr>
          <p:cNvPr id="5" name="Picture 4">
            <a:extLst>
              <a:ext uri="{FF2B5EF4-FFF2-40B4-BE49-F238E27FC236}">
                <a16:creationId xmlns:a16="http://schemas.microsoft.com/office/drawing/2014/main" id="{48B676D3-A822-2B19-D9CE-8F845ACC6C67}"/>
              </a:ext>
            </a:extLst>
          </p:cNvPr>
          <p:cNvPicPr>
            <a:picLocks noChangeAspect="1"/>
          </p:cNvPicPr>
          <p:nvPr/>
        </p:nvPicPr>
        <p:blipFill>
          <a:blip r:embed="rId4"/>
          <a:stretch>
            <a:fillRect/>
          </a:stretch>
        </p:blipFill>
        <p:spPr>
          <a:xfrm>
            <a:off x="9795011" y="4112811"/>
            <a:ext cx="2145198" cy="2606150"/>
          </a:xfrm>
          <a:prstGeom prst="rect">
            <a:avLst/>
          </a:prstGeom>
        </p:spPr>
      </p:pic>
    </p:spTree>
    <p:extLst>
      <p:ext uri="{BB962C8B-B14F-4D97-AF65-F5344CB8AC3E}">
        <p14:creationId xmlns:p14="http://schemas.microsoft.com/office/powerpoint/2010/main" val="37685998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33CA4-A861-F570-320E-B5614C496197}"/>
              </a:ext>
            </a:extLst>
          </p:cNvPr>
          <p:cNvSpPr>
            <a:spLocks noGrp="1"/>
          </p:cNvSpPr>
          <p:nvPr>
            <p:ph type="title"/>
          </p:nvPr>
        </p:nvSpPr>
        <p:spPr>
          <a:xfrm>
            <a:off x="838200" y="223597"/>
            <a:ext cx="10515600" cy="1325563"/>
          </a:xfrm>
        </p:spPr>
        <p:txBody>
          <a:bodyPr/>
          <a:lstStyle/>
          <a:p>
            <a:r>
              <a:rPr lang="en-US" dirty="0"/>
              <a:t>Balanced pH important for citrus</a:t>
            </a:r>
          </a:p>
        </p:txBody>
      </p:sp>
      <p:pic>
        <p:nvPicPr>
          <p:cNvPr id="5" name="Content Placeholder 4">
            <a:extLst>
              <a:ext uri="{FF2B5EF4-FFF2-40B4-BE49-F238E27FC236}">
                <a16:creationId xmlns:a16="http://schemas.microsoft.com/office/drawing/2014/main" id="{60ADBB52-3FC6-1139-7539-4132DD5CF0C1}"/>
              </a:ext>
            </a:extLst>
          </p:cNvPr>
          <p:cNvPicPr>
            <a:picLocks noGrp="1" noChangeAspect="1"/>
          </p:cNvPicPr>
          <p:nvPr>
            <p:ph idx="1"/>
          </p:nvPr>
        </p:nvPicPr>
        <p:blipFill>
          <a:blip r:embed="rId3"/>
          <a:stretch>
            <a:fillRect/>
          </a:stretch>
        </p:blipFill>
        <p:spPr>
          <a:xfrm>
            <a:off x="2095682" y="1216026"/>
            <a:ext cx="7389636" cy="5524744"/>
          </a:xfrm>
        </p:spPr>
      </p:pic>
      <p:sp>
        <p:nvSpPr>
          <p:cNvPr id="6" name="TextBox 5">
            <a:extLst>
              <a:ext uri="{FF2B5EF4-FFF2-40B4-BE49-F238E27FC236}">
                <a16:creationId xmlns:a16="http://schemas.microsoft.com/office/drawing/2014/main" id="{3934A15E-0E72-4944-0239-5C1C7CC04261}"/>
              </a:ext>
            </a:extLst>
          </p:cNvPr>
          <p:cNvSpPr txBox="1"/>
          <p:nvPr/>
        </p:nvSpPr>
        <p:spPr>
          <a:xfrm>
            <a:off x="9623920" y="4771292"/>
            <a:ext cx="2237759" cy="1200329"/>
          </a:xfrm>
          <a:prstGeom prst="rect">
            <a:avLst/>
          </a:prstGeom>
          <a:noFill/>
        </p:spPr>
        <p:txBody>
          <a:bodyPr wrap="square" rtlCol="0">
            <a:spAutoFit/>
          </a:bodyPr>
          <a:lstStyle/>
          <a:p>
            <a:r>
              <a:rPr lang="en-US" dirty="0"/>
              <a:t>Diagram from</a:t>
            </a:r>
          </a:p>
          <a:p>
            <a:r>
              <a:rPr lang="en-US" dirty="0"/>
              <a:t>www.yara.us/crop-nutrition/citrus/agronomic-principles/ </a:t>
            </a:r>
          </a:p>
        </p:txBody>
      </p:sp>
    </p:spTree>
    <p:extLst>
      <p:ext uri="{BB962C8B-B14F-4D97-AF65-F5344CB8AC3E}">
        <p14:creationId xmlns:p14="http://schemas.microsoft.com/office/powerpoint/2010/main" val="39032478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10134</TotalTime>
  <Words>1381</Words>
  <Application>Microsoft Office PowerPoint</Application>
  <PresentationFormat>Widescreen</PresentationFormat>
  <Paragraphs>144</Paragraphs>
  <Slides>26</Slides>
  <Notes>16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Calibri Light</vt:lpstr>
      <vt:lpstr>Office Theme</vt:lpstr>
      <vt:lpstr>Yes! You can grow Citrus in Wisconsin!</vt:lpstr>
      <vt:lpstr>What we’ll cover:</vt:lpstr>
      <vt:lpstr>Reasons to Grow Citrus</vt:lpstr>
      <vt:lpstr>Citrus go way back</vt:lpstr>
      <vt:lpstr>Choose the right  dwarf plant  </vt:lpstr>
      <vt:lpstr>Many dwarf varieties. </vt:lpstr>
      <vt:lpstr>Choose the right container</vt:lpstr>
      <vt:lpstr>Citrus Soil Needs</vt:lpstr>
      <vt:lpstr>Balanced pH important for citrus</vt:lpstr>
      <vt:lpstr>Citrus Fertilization</vt:lpstr>
      <vt:lpstr>Watering your citrus</vt:lpstr>
      <vt:lpstr>Increase humidity </vt:lpstr>
      <vt:lpstr>Pruning citrus</vt:lpstr>
      <vt:lpstr>Lighting &amp; temperature needs</vt:lpstr>
      <vt:lpstr>Grow Lights for Indoor Plants, Led Grow Light with Stand Adjustable 15.7-63 inches Full Spectrum 6/9/12H Plant Light for Various Plants </vt:lpstr>
      <vt:lpstr>Not enough sun? 8 – 12 hours light needed</vt:lpstr>
      <vt:lpstr>Moving from inside to outside and reverse</vt:lpstr>
      <vt:lpstr>Moving large plants in and out of doors</vt:lpstr>
      <vt:lpstr>Problems growing citrus</vt:lpstr>
      <vt:lpstr>Not developing fruit? Spray for humidity, pollinate with brush.</vt:lpstr>
      <vt:lpstr>Lemons in many stages at once</vt:lpstr>
      <vt:lpstr>Sources for Citrus</vt:lpstr>
      <vt:lpstr>Wisconsin’s Only Citrus Nursery- Sun Prairie https://franksfruittrees.com/</vt:lpstr>
      <vt:lpstr>Wisconsin Resource on Citrus</vt:lpstr>
      <vt:lpstr>Why I grow lemons…..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Steven Terwilliger</dc:creator>
  <cp:lastModifiedBy>Steven Terwilliger</cp:lastModifiedBy>
  <cp:revision>9</cp:revision>
  <dcterms:created xsi:type="dcterms:W3CDTF">2021-11-17T21:21:39Z</dcterms:created>
  <dcterms:modified xsi:type="dcterms:W3CDTF">2023-04-16T15:31:24Z</dcterms:modified>
</cp:coreProperties>
</file>